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>
        <p:scale>
          <a:sx n="62" d="100"/>
          <a:sy n="62" d="100"/>
        </p:scale>
        <p:origin x="-32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C69AC-ABA7-4E78-9FEC-5F578DC9BAFC}" type="datetimeFigureOut">
              <a:rPr lang="es-MX" smtClean="0"/>
              <a:t>07/09/2014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345A0-5E78-42C7-B7C3-9A987EEA993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kreb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_cXVleFtzeE" TargetMode="External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lwowski.com/Latest/01Rough02a_digtalviru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1B94E7"/>
              </a:clrFrom>
              <a:clrTo>
                <a:srgbClr val="1B94E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00" b="98400" l="8800" r="82667">
                        <a14:foregroundMark x1="75600" y1="85700" x2="75467" y2="91500"/>
                        <a14:foregroundMark x1="14000" y1="94600" x2="17600" y2="91800"/>
                        <a14:foregroundMark x1="44800" y1="91800" x2="45467" y2="88500"/>
                        <a14:foregroundMark x1="25333" y1="19100" x2="11867" y2="29200"/>
                        <a14:foregroundMark x1="76133" y1="90900" x2="77200" y2="95300"/>
                        <a14:foregroundMark x1="72800" y1="29400" x2="82667" y2="31100"/>
                        <a14:foregroundMark x1="76933" y1="32900" x2="78267" y2="31100"/>
                        <a14:foregroundMark x1="75200" y1="32900" x2="75200" y2="32900"/>
                        <a14:backgroundMark x1="80133" y1="75400" x2="80133" y2="95500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11904" r="21022"/>
          <a:stretch/>
        </p:blipFill>
        <p:spPr bwMode="auto">
          <a:xfrm rot="5400000">
            <a:off x="2618768" y="-2509921"/>
            <a:ext cx="5928899" cy="109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7278">
            <a:off x="355909" y="631328"/>
            <a:ext cx="2478111" cy="17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embl-hamburg.de/ARP/images7.4/atp.pn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80" b="82080" l="8125" r="100000">
                        <a14:foregroundMark x1="19750" y1="26560" x2="19750" y2="3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" t="11426" r="1917" b="12320"/>
          <a:stretch/>
        </p:blipFill>
        <p:spPr bwMode="auto">
          <a:xfrm rot="16634950">
            <a:off x="7521285" y="1014358"/>
            <a:ext cx="5678328" cy="35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" t="5339" r="1651" b="80859"/>
          <a:stretch/>
        </p:blipFill>
        <p:spPr>
          <a:xfrm>
            <a:off x="-5569" y="5541855"/>
            <a:ext cx="12221632" cy="13883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85">
            <a:off x="4118976" y="3662856"/>
            <a:ext cx="5078288" cy="284948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398520" y="304800"/>
            <a:ext cx="608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Universidad Autónoma de Chiapas</a:t>
            </a:r>
          </a:p>
          <a:p>
            <a:r>
              <a:rPr lang="es-MX" sz="2800" dirty="0" smtClean="0"/>
              <a:t>Facultad de ciencias Químicas</a:t>
            </a:r>
          </a:p>
          <a:p>
            <a:r>
              <a:rPr lang="es-MX" sz="2800" dirty="0" smtClean="0"/>
              <a:t>ext. Ocozocoautla de espinosa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026350" y="2240280"/>
            <a:ext cx="408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           BIOQUIMICA</a:t>
            </a:r>
            <a:endParaRPr lang="es-MX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026350" y="3108960"/>
            <a:ext cx="356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      ciclo de Krebs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107680" y="4358640"/>
            <a:ext cx="387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Integrantes</a:t>
            </a:r>
          </a:p>
          <a:p>
            <a:r>
              <a:rPr lang="es-MX" dirty="0" err="1" smtClean="0"/>
              <a:t>Coutiño</a:t>
            </a:r>
            <a:r>
              <a:rPr lang="es-MX" dirty="0" smtClean="0"/>
              <a:t> Hernández Diana Cristal </a:t>
            </a:r>
          </a:p>
          <a:p>
            <a:r>
              <a:rPr lang="es-MX" dirty="0" smtClean="0"/>
              <a:t>Domínguez Velázquez Zuleima </a:t>
            </a:r>
            <a:r>
              <a:rPr lang="es-MX" dirty="0"/>
              <a:t>N</a:t>
            </a:r>
            <a:r>
              <a:rPr lang="es-MX" dirty="0" smtClean="0"/>
              <a:t>.</a:t>
            </a:r>
          </a:p>
          <a:p>
            <a:r>
              <a:rPr lang="es-MX" dirty="0" smtClean="0"/>
              <a:t>Pérez Hernández </a:t>
            </a:r>
            <a:r>
              <a:rPr lang="es-MX" dirty="0"/>
              <a:t>F</a:t>
            </a:r>
            <a:r>
              <a:rPr lang="es-MX" dirty="0" smtClean="0"/>
              <a:t>lorinda</a:t>
            </a:r>
          </a:p>
          <a:p>
            <a:r>
              <a:rPr lang="es-MX" dirty="0" smtClean="0"/>
              <a:t>Ruiz Moreno </a:t>
            </a:r>
            <a:r>
              <a:rPr lang="es-MX" dirty="0"/>
              <a:t>V</a:t>
            </a:r>
            <a:r>
              <a:rPr lang="es-MX" dirty="0" smtClean="0"/>
              <a:t>aleria </a:t>
            </a:r>
            <a:r>
              <a:rPr lang="es-MX" dirty="0"/>
              <a:t>G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35280" y="6096000"/>
            <a:ext cx="547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TUTORA: Ana Olivia Cañas Urbina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9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97" y="708660"/>
            <a:ext cx="7310088" cy="52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9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70015" y="1092112"/>
            <a:ext cx="40170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condiciones aeróbicas el producto final de la glucólisis es el ácido pirúvico. El siguiente paso es la formación de acetil coenzima A (acetil CoA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paso no es técnicamente una parte del ciclo del ácido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cítrico (Fig. 1).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4693" y="168782"/>
            <a:ext cx="5554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Respiración Celular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http://www.nicerweb.com/bio1151/Locked/media/ch09/09_10PyruvateToAcetylCo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7" y="1092112"/>
            <a:ext cx="6193708" cy="33910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78567" y="4483167"/>
            <a:ext cx="6193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formación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oxidativa de acetil coenzima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 El piruvato no puede entrar en el ciclo de Krebs directamente y así se somete a deshidrogenación y descarboxilación por la enzima piruvato deshidrogenasa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00500" y="5889646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http://tabiochemistrystar.wordpress.com/2013/04/13/tca-krebs-cyclecitric-acid-cycle</a:t>
            </a:r>
            <a:r>
              <a:rPr lang="es-MX" dirty="0" smtClean="0"/>
              <a:t>/</a:t>
            </a:r>
          </a:p>
          <a:p>
            <a:r>
              <a:rPr lang="es-MX" dirty="0" smtClean="0">
                <a:hlinkClick r:id="rId3"/>
              </a:rPr>
              <a:t>http://www.johnkyrk.com/krebs.html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07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1205" y="142855"/>
            <a:ext cx="4678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CICLO DE KREBS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" y="1422261"/>
            <a:ext cx="6578780" cy="38597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700595" y="1738273"/>
            <a:ext cx="4048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la vía metabólica central en todos los organismos aerobios. </a:t>
            </a:r>
          </a:p>
          <a:p>
            <a:pPr algn="just"/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grupos acetilo ingresan en el ciclo de Krebs como acetil-Coenzima A, el producto común de la descomposición de carbohidratos, ácidos grasos y aminoácidos (Fig. 2) 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815" y="5281989"/>
            <a:ext cx="607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Figura 2- El ciclo del ácido cítrico es la ruta metabólica central oxidativa de degradación de metabolitos.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106905" y="6488668"/>
            <a:ext cx="1164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http://www.wiley.com/college/pratt/0471393878/instructor/animations/citric_acid_cycle/index.html</a:t>
            </a:r>
          </a:p>
        </p:txBody>
      </p:sp>
    </p:spTree>
    <p:extLst>
      <p:ext uri="{BB962C8B-B14F-4D97-AF65-F5344CB8AC3E}">
        <p14:creationId xmlns:p14="http://schemas.microsoft.com/office/powerpoint/2010/main" val="31314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.campbell.edu/faculty/nemecz/323_lect/citric_acid/images/kreb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4" y="22991"/>
            <a:ext cx="4515712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71004" y="6211669"/>
            <a:ext cx="1096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http://</a:t>
            </a:r>
            <a:r>
              <a:rPr lang="es-MX" dirty="0" smtClean="0"/>
              <a:t>web.campbell.edu/faculty/nemecz/323_lect/citric_acid/krebs.html</a:t>
            </a:r>
          </a:p>
          <a:p>
            <a:r>
              <a:rPr lang="es-MX" dirty="0"/>
              <a:t>http://www.genome.jp/kegg-bin/show_pathway?map=map00020&amp;show_description=show</a:t>
            </a:r>
          </a:p>
        </p:txBody>
      </p:sp>
      <p:pic>
        <p:nvPicPr>
          <p:cNvPr id="2054" name="Picture 6" descr="http://www.genome.jp/kegg/pathway/map/map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12" y="0"/>
            <a:ext cx="7396129" cy="54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2014" y="5114925"/>
            <a:ext cx="4858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3. Reacciones del Acido Cítrico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1.bp.blogspot.com/-NHbl0GEGGCw/US-zqxts5pI/AAAAAAAAAI4/WXMaZ22a88A/s1600/bienvenidos+LIBR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22991"/>
            <a:ext cx="1533524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795870" y="5484257"/>
            <a:ext cx="73961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4-El </a:t>
            </a:r>
            <a:r>
              <a:rPr lang="es-MX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comienza con la acetil-CoA, la forma activada de acetato, derivado de la glucólisis y la oxidación de piruvato para los carbohidratos y de la beta oxidación de los ácidos grasos. 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0982" y="142855"/>
            <a:ext cx="961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REACCIONES DEL CICLO DE KREBS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5800" y="1371600"/>
            <a:ext cx="622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Esta reacción es una reacción de condensación (una reacción que une dos moléculas) en la que el acetato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carbonos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se formó a partir de piruvato en la reacción anterior está unido a una molécula de 4 carbonos, oxaloacetato (OAA)</a:t>
            </a: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>
          <a:xfrm>
            <a:off x="8111571" y="1371600"/>
            <a:ext cx="2448584" cy="31718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1150" y="4848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La siguiente reacción es un reordenamiento de citrato a isocitrato.</a:t>
            </a:r>
            <a:endParaRPr lang="es-MX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576148"/>
            <a:ext cx="2504517" cy="2545384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5750568" y="2448818"/>
            <a:ext cx="207898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4688274" y="5143360"/>
            <a:ext cx="64572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6903356" y="6304002"/>
            <a:ext cx="469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http://www.austincc.edu/emeyerth/krebs4.htm</a:t>
            </a:r>
          </a:p>
        </p:txBody>
      </p:sp>
    </p:spTree>
    <p:extLst>
      <p:ext uri="{BB962C8B-B14F-4D97-AF65-F5344CB8AC3E}">
        <p14:creationId xmlns:p14="http://schemas.microsoft.com/office/powerpoint/2010/main" val="15089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4825" y="10198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la isocitrato se oxida a</a:t>
            </a:r>
            <a:r>
              <a:rPr lang="es-MX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alfa cetoglutarato</a:t>
            </a:r>
            <a:endParaRPr lang="es-MX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29352"/>
            <a:ext cx="3653154" cy="25196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72100" y="35395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En esta reacción, el 5-carbono alfa cetoglutarato se convierte en el succinato de 4-carbono. </a:t>
            </a: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1" y="2345904"/>
            <a:ext cx="3529331" cy="2387272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4389759" y="1204526"/>
            <a:ext cx="782316" cy="33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4545170" y="3841138"/>
            <a:ext cx="694692" cy="21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20845" y="51009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En esta reacción, la coenzima A se retira formando succinato. Este es el primer y único reacción del ciclo de Krebs que produce un ATP. </a:t>
            </a:r>
            <a:endParaRPr lang="es-MX" dirty="0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600825" y="5562643"/>
            <a:ext cx="597852" cy="33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3" y="4238004"/>
            <a:ext cx="2986628" cy="213422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6600825" y="6463515"/>
            <a:ext cx="469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http://www.austincc.edu/emeyerth/krebs6.htm</a:t>
            </a:r>
          </a:p>
        </p:txBody>
      </p:sp>
    </p:spTree>
    <p:extLst>
      <p:ext uri="{BB962C8B-B14F-4D97-AF65-F5344CB8AC3E}">
        <p14:creationId xmlns:p14="http://schemas.microsoft.com/office/powerpoint/2010/main" val="2371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3375" y="17760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reacción es la reacción de oxidación, sin embargo, a diferencia de las otras oxidaciones que ha conocido en el ciclo, no hay carbonos se pierden. En este ejemplo, el succinato se oxida a fumarato. Dado que es una oxidación, los electrones y la energía son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liberados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Cuando FAD acepta electrones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convierte en FADH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44" y="1282404"/>
            <a:ext cx="3438804" cy="23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 reacciones del ciclo del T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6" y="427037"/>
            <a:ext cx="5660212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125044" y="6488668"/>
            <a:ext cx="524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http://themedicalbiochemistrypage.org/tca-cycle.php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52705" y="5429250"/>
            <a:ext cx="5706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Figura 5. El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ciclo TCA mostrando enzimas, sustratos y productos. El GTP generado durante el tiocinasa succinato (succinil-CoA sintetasa) reacción es equivalente a un mol de ATP en virtud de la presencia de diphosphokinase nucleósido</a:t>
            </a:r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6948705" y="427037"/>
            <a:ext cx="4852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Regulación del ciclo TCA, como la de la glicólisis, se produce tanto en el nivel de entrada de los sustratos en el ciclo, así como en las reacciones clave del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ciclo (Fig. 5).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 El combustible entra en el ciclo TCA principalmente como acetil-CoA. La generación de acetil-CoA a partir de hidratos de carbono es, por lo tanto, un punto de control importante del ciclo.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8051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/>
          <a:stretch/>
        </p:blipFill>
        <p:spPr>
          <a:xfrm>
            <a:off x="2500312" y="1314450"/>
            <a:ext cx="6457949" cy="3473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14612" y="428625"/>
            <a:ext cx="6800850" cy="94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Cuadro 1. Cambios en la energía libre estándar            y cambios fisiológicos en la energía libre         de las reacciones del ciclo del ácido cítrico.</a:t>
            </a:r>
            <a:endParaRPr lang="es-MX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459218"/>
            <a:ext cx="549760" cy="274880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8" y="827989"/>
            <a:ext cx="352444" cy="20139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1971" y="4906745"/>
            <a:ext cx="11927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http://books.google.com.mx/books?id=r5bedH_aST0C&amp;pg=PA795&amp;lpg=PA795&amp;dq=ciclo+de+krebs+voet+%26+voet&amp;source=bl&amp;ots=RmeJbPv9T5&amp;sig=VRKy_nOIRKIrGn4JmOjEVTtG0ig&amp;hl=en&amp;sa=X&amp;ei=Te0KVK-IIqm68QHhpICoDw&amp;ved=0CB4Q6AEwAA#v=onepage&amp;q=ciclo%20de%20krebs%20voet%20%26%20voet&amp;f=fals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02327" y="5948762"/>
            <a:ext cx="705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Para mas información puedes checar el siguiente video</a:t>
            </a:r>
          </a:p>
          <a:p>
            <a:r>
              <a:rPr lang="es-ES" sz="2000" dirty="0">
                <a:hlinkClick r:id="rId5"/>
              </a:rPr>
              <a:t>http://www.youtube.com/watch?v=_cXVleFtzeE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472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449</Words>
  <Application>Microsoft Office PowerPoint</Application>
  <PresentationFormat>Personalizado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jero</cp:lastModifiedBy>
  <cp:revision>28</cp:revision>
  <dcterms:created xsi:type="dcterms:W3CDTF">2014-09-05T02:10:46Z</dcterms:created>
  <dcterms:modified xsi:type="dcterms:W3CDTF">2014-09-07T21:23:36Z</dcterms:modified>
</cp:coreProperties>
</file>