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3" r:id="rId3"/>
    <p:sldId id="285" r:id="rId4"/>
    <p:sldId id="278" r:id="rId5"/>
    <p:sldId id="279" r:id="rId6"/>
    <p:sldId id="286" r:id="rId7"/>
    <p:sldId id="287" r:id="rId8"/>
    <p:sldId id="280" r:id="rId9"/>
    <p:sldId id="289" r:id="rId10"/>
    <p:sldId id="291" r:id="rId11"/>
    <p:sldId id="290" r:id="rId12"/>
    <p:sldId id="293" r:id="rId13"/>
    <p:sldId id="288" r:id="rId14"/>
    <p:sldId id="28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0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09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3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1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63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68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3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28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2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3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B8ED01-F781-4133-A879-6EB982A24404}" type="datetimeFigureOut">
              <a:rPr lang="es-ES" smtClean="0"/>
              <a:t>20/09/2014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9CAEDF-C264-4EFA-BD84-29C6AE604D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5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¿Dónde quedo la bolita?(Carbono 1)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err="1" smtClean="0"/>
              <a:t>Coutiño</a:t>
            </a:r>
            <a:r>
              <a:rPr lang="es-ES" sz="1800" dirty="0" smtClean="0"/>
              <a:t> Hernández Diana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smtClean="0"/>
              <a:t>Domínguez Velázquez Zuleima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smtClean="0"/>
              <a:t>Hernández Pérez Florinda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1800" dirty="0" smtClean="0"/>
              <a:t>Ruiz Moreno Valeria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952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:\Users\jero\Desktop\Semestre 4\Bioquimica\Ciclo de Krebs Voet_pagenumber.0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889"/>
          <a:stretch/>
        </p:blipFill>
        <p:spPr bwMode="auto">
          <a:xfrm>
            <a:off x="1617752" y="0"/>
            <a:ext cx="59717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635896" y="530120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65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OPCION 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2121408"/>
            <a:ext cx="5686400" cy="803536"/>
          </a:xfrm>
        </p:spPr>
        <p:txBody>
          <a:bodyPr/>
          <a:lstStyle/>
          <a:p>
            <a:r>
              <a:rPr lang="es-ES" dirty="0" smtClean="0"/>
              <a:t>Si es el carbono marcado es probable que se libere en 2 y media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066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1691680" y="342900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6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:\Users\jero\Desktop\Semestre 4\Bioquimica\Ciclo de Krebs Voet_pagenumber.0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889"/>
          <a:stretch/>
        </p:blipFill>
        <p:spPr bwMode="auto">
          <a:xfrm>
            <a:off x="1617752" y="0"/>
            <a:ext cx="59717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3635896" y="530120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44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69552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s-ES" dirty="0"/>
              <a:t>2) Cuánto ATP total se produce desde que tu carbono estaba en la glucosa hasta que salió de Krebs</a:t>
            </a:r>
            <a:r>
              <a:rPr lang="es-ES" dirty="0" smtClean="0"/>
              <a:t>?</a:t>
            </a:r>
          </a:p>
          <a:p>
            <a:pPr marL="0" indent="0" fontAlgn="base">
              <a:buNone/>
            </a:pPr>
            <a:r>
              <a:rPr lang="es-ES" dirty="0" smtClean="0">
                <a:solidFill>
                  <a:srgbClr val="FF0000"/>
                </a:solidFill>
              </a:rPr>
              <a:t>Hubo una producción de 2 ATP en Glucolisis y 2 en ciclo de Krebs, con un gasto de 2 ATP, considerando que el carbono 1 de la glucosa se va a  dihidroxiacetona fosfato esta va a producir 2 ATP,mientras que el 3 gliceraldehido 3 fosfato ya </a:t>
            </a:r>
            <a:r>
              <a:rPr lang="es-ES" dirty="0" err="1" smtClean="0">
                <a:solidFill>
                  <a:srgbClr val="FF0000"/>
                </a:solidFill>
              </a:rPr>
              <a:t>habia</a:t>
            </a:r>
            <a:r>
              <a:rPr lang="es-ES" dirty="0" smtClean="0">
                <a:solidFill>
                  <a:srgbClr val="FF0000"/>
                </a:solidFill>
              </a:rPr>
              <a:t> producidos 2 ATP. Podemos decir entonces que hubo una producción de 6 ATP,pero que la energía neta será de 4ATP.</a:t>
            </a:r>
            <a:endParaRPr lang="es-E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s-ES" dirty="0" smtClean="0"/>
              <a:t>3</a:t>
            </a:r>
            <a:r>
              <a:rPr lang="es-ES" dirty="0"/>
              <a:t>) </a:t>
            </a:r>
            <a:r>
              <a:rPr lang="es-ES" dirty="0" err="1"/>
              <a:t>Despues</a:t>
            </a:r>
            <a:r>
              <a:rPr lang="es-ES" dirty="0"/>
              <a:t> de este ejercicio, explica con base en tu esquema, por qué esta ruta también se llama “ciclo del ácido </a:t>
            </a:r>
            <a:r>
              <a:rPr lang="es-ES" dirty="0" err="1"/>
              <a:t>tricarboxílico</a:t>
            </a:r>
            <a:r>
              <a:rPr lang="es-ES" dirty="0"/>
              <a:t>”</a:t>
            </a:r>
          </a:p>
          <a:p>
            <a:pPr marL="0" indent="0" fontAlgn="base">
              <a:buNone/>
            </a:pPr>
            <a:r>
              <a:rPr lang="es-ES" dirty="0">
                <a:solidFill>
                  <a:srgbClr val="FF0000"/>
                </a:solidFill>
              </a:rPr>
              <a:t>Este se llama de esa manera ya que en las reacciones que van desde que el </a:t>
            </a:r>
            <a:r>
              <a:rPr lang="es-ES" dirty="0" err="1">
                <a:solidFill>
                  <a:srgbClr val="FF0000"/>
                </a:solidFill>
              </a:rPr>
              <a:t>piruvato</a:t>
            </a:r>
            <a:r>
              <a:rPr lang="es-ES" dirty="0">
                <a:solidFill>
                  <a:srgbClr val="FF0000"/>
                </a:solidFill>
              </a:rPr>
              <a:t> se convierte en </a:t>
            </a:r>
            <a:r>
              <a:rPr lang="es-ES" dirty="0" err="1">
                <a:solidFill>
                  <a:srgbClr val="FF0000"/>
                </a:solidFill>
              </a:rPr>
              <a:t>oxalacetato</a:t>
            </a:r>
            <a:r>
              <a:rPr lang="es-ES" dirty="0">
                <a:solidFill>
                  <a:srgbClr val="FF0000"/>
                </a:solidFill>
              </a:rPr>
              <a:t> este ciclo tiene como producción 3 dióxidos de carbono(CO2).Esto en las reacciones en que se trasforma al </a:t>
            </a:r>
            <a:r>
              <a:rPr lang="es-ES" dirty="0" err="1">
                <a:solidFill>
                  <a:srgbClr val="FF0000"/>
                </a:solidFill>
              </a:rPr>
              <a:t>piruvato</a:t>
            </a:r>
            <a:r>
              <a:rPr lang="es-ES" dirty="0">
                <a:solidFill>
                  <a:srgbClr val="FF0000"/>
                </a:solidFill>
              </a:rPr>
              <a:t> en presencia de la </a:t>
            </a:r>
            <a:r>
              <a:rPr lang="es-ES" dirty="0" err="1">
                <a:solidFill>
                  <a:srgbClr val="FF0000"/>
                </a:solidFill>
              </a:rPr>
              <a:t>pirúvato</a:t>
            </a:r>
            <a:r>
              <a:rPr lang="es-ES" dirty="0">
                <a:solidFill>
                  <a:srgbClr val="FF0000"/>
                </a:solidFill>
              </a:rPr>
              <a:t> deshidrogenasa en acetil </a:t>
            </a:r>
            <a:r>
              <a:rPr lang="es-ES" dirty="0" err="1">
                <a:solidFill>
                  <a:srgbClr val="FF0000"/>
                </a:solidFill>
              </a:rPr>
              <a:t>coA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teneindo</a:t>
            </a:r>
            <a:r>
              <a:rPr lang="es-ES" dirty="0">
                <a:solidFill>
                  <a:srgbClr val="FF0000"/>
                </a:solidFill>
              </a:rPr>
              <a:t> consigo la primer </a:t>
            </a:r>
            <a:r>
              <a:rPr lang="es-ES" dirty="0" err="1">
                <a:solidFill>
                  <a:srgbClr val="FF0000"/>
                </a:solidFill>
              </a:rPr>
              <a:t>liberacion</a:t>
            </a:r>
            <a:r>
              <a:rPr lang="es-ES" dirty="0">
                <a:solidFill>
                  <a:srgbClr val="FF0000"/>
                </a:solidFill>
              </a:rPr>
              <a:t> de CO2,la segunda de esta reacciones es la de </a:t>
            </a:r>
            <a:r>
              <a:rPr lang="es-ES" dirty="0" err="1">
                <a:solidFill>
                  <a:srgbClr val="FF0000"/>
                </a:solidFill>
              </a:rPr>
              <a:t>oxalosucinato</a:t>
            </a:r>
            <a:r>
              <a:rPr lang="es-ES" dirty="0">
                <a:solidFill>
                  <a:srgbClr val="FF0000"/>
                </a:solidFill>
              </a:rPr>
              <a:t> en presencia de la enzimas </a:t>
            </a:r>
            <a:r>
              <a:rPr lang="es-ES" dirty="0" err="1">
                <a:solidFill>
                  <a:srgbClr val="FF0000"/>
                </a:solidFill>
              </a:rPr>
              <a:t>isocitrato</a:t>
            </a:r>
            <a:r>
              <a:rPr lang="es-ES" dirty="0">
                <a:solidFill>
                  <a:srgbClr val="FF0000"/>
                </a:solidFill>
              </a:rPr>
              <a:t> deshidrogenasa donde se produce la </a:t>
            </a:r>
            <a:r>
              <a:rPr lang="es-ES" dirty="0" err="1">
                <a:solidFill>
                  <a:srgbClr val="FF0000"/>
                </a:solidFill>
              </a:rPr>
              <a:t>liberacion</a:t>
            </a:r>
            <a:r>
              <a:rPr lang="es-ES" dirty="0">
                <a:solidFill>
                  <a:srgbClr val="FF0000"/>
                </a:solidFill>
              </a:rPr>
              <a:t> de CO2 teniendo como producto alfa-</a:t>
            </a:r>
            <a:r>
              <a:rPr lang="es-ES" dirty="0" err="1">
                <a:solidFill>
                  <a:srgbClr val="FF0000"/>
                </a:solidFill>
              </a:rPr>
              <a:t>oxoglutarato</a:t>
            </a:r>
            <a:r>
              <a:rPr lang="es-ES" dirty="0">
                <a:solidFill>
                  <a:srgbClr val="FF0000"/>
                </a:solidFill>
              </a:rPr>
              <a:t> que </a:t>
            </a:r>
            <a:r>
              <a:rPr lang="es-ES" dirty="0" err="1">
                <a:solidFill>
                  <a:srgbClr val="FF0000"/>
                </a:solidFill>
              </a:rPr>
              <a:t>despues</a:t>
            </a:r>
            <a:r>
              <a:rPr lang="es-ES" dirty="0">
                <a:solidFill>
                  <a:srgbClr val="FF0000"/>
                </a:solidFill>
              </a:rPr>
              <a:t> va a reaccionar con alfa </a:t>
            </a:r>
            <a:r>
              <a:rPr lang="es-ES" dirty="0" err="1">
                <a:solidFill>
                  <a:srgbClr val="FF0000"/>
                </a:solidFill>
              </a:rPr>
              <a:t>oxoglutarato</a:t>
            </a:r>
            <a:r>
              <a:rPr lang="es-ES" dirty="0">
                <a:solidFill>
                  <a:srgbClr val="FF0000"/>
                </a:solidFill>
              </a:rPr>
              <a:t> deshidrogenasa teniendo en este nivel la ultima </a:t>
            </a:r>
            <a:r>
              <a:rPr lang="es-ES" dirty="0" err="1">
                <a:solidFill>
                  <a:srgbClr val="FF0000"/>
                </a:solidFill>
              </a:rPr>
              <a:t>liberacion</a:t>
            </a:r>
            <a:r>
              <a:rPr lang="es-ES" dirty="0">
                <a:solidFill>
                  <a:srgbClr val="FF0000"/>
                </a:solidFill>
              </a:rPr>
              <a:t> de CO2.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C:\Users\jero\Desktop\Semestre 4\Bioquimica\Ciclo de Krebs Voet_pagenumber.0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889"/>
          <a:stretch/>
        </p:blipFill>
        <p:spPr bwMode="auto">
          <a:xfrm>
            <a:off x="1617752" y="0"/>
            <a:ext cx="59717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strella de 5 puntas"/>
          <p:cNvSpPr/>
          <p:nvPr/>
        </p:nvSpPr>
        <p:spPr>
          <a:xfrm>
            <a:off x="4932040" y="486503"/>
            <a:ext cx="504056" cy="504056"/>
          </a:xfrm>
          <a:prstGeom prst="star5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strella de 5 puntas"/>
          <p:cNvSpPr/>
          <p:nvPr/>
        </p:nvSpPr>
        <p:spPr>
          <a:xfrm>
            <a:off x="5076056" y="6042801"/>
            <a:ext cx="504056" cy="504056"/>
          </a:xfrm>
          <a:prstGeom prst="star5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strella de 5 puntas"/>
          <p:cNvSpPr/>
          <p:nvPr/>
        </p:nvSpPr>
        <p:spPr>
          <a:xfrm>
            <a:off x="3707904" y="5286717"/>
            <a:ext cx="504056" cy="504056"/>
          </a:xfrm>
          <a:prstGeom prst="star5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610265" y="484135"/>
            <a:ext cx="1529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27280" y="5286717"/>
            <a:ext cx="1529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75656" y="5124941"/>
            <a:ext cx="1529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2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4.bp.blogspot.com/-IsIz6eP3xdE/UWsZ8nPKvSI/AAAAAAAAUNU/bahMlHLG4zk/s640/introduccion+a+la+glucoli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115616" y="1595774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292080" y="1499020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740352" y="1522896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8388424" y="3486591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516216" y="3717032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572000" y="3640517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2699792" y="3640517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978770" y="3793164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906762" y="5589240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116790" y="5589240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610265" y="484135"/>
            <a:ext cx="1529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045403" y="1575534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8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8566" y="836712"/>
            <a:ext cx="3526160" cy="4050792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081213"/>
            <a:ext cx="52197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Nuestra bolita entrara a ciclo de </a:t>
            </a:r>
            <a:r>
              <a:rPr lang="es-ES" dirty="0"/>
              <a:t>K</a:t>
            </a:r>
            <a:r>
              <a:rPr lang="es-ES" dirty="0" smtClean="0"/>
              <a:t>rebs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50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1" name="Picture 3" descr="C:\Users\jero\Desktop\Semestre 4\Bioquimica\Ciclo de Krebs Voet_pagenumber.0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4889"/>
          <a:stretch/>
        </p:blipFill>
        <p:spPr bwMode="auto">
          <a:xfrm>
            <a:off x="1617752" y="0"/>
            <a:ext cx="59717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5083302" y="127041"/>
            <a:ext cx="20690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083302" y="1046472"/>
            <a:ext cx="289904" cy="204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632271" y="1729261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601079" y="2573917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745095" y="4077072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940152" y="5301208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603635" y="5812139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203848" y="5373046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627784" y="4636696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2564303" y="3278431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3121931" y="2213877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4067944" y="1694344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2581006" y="4407152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2568127" y="3101773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3112022" y="2021680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4067944" y="1462096"/>
            <a:ext cx="144016" cy="1530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3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2121408"/>
            <a:ext cx="5254352" cy="145160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 err="1" smtClean="0"/>
              <a:t>Succinato</a:t>
            </a:r>
            <a:r>
              <a:rPr lang="es-ES" dirty="0" smtClean="0"/>
              <a:t> es una molécula geométrica por lo que los carbonos marcados en rojo son idénticos. No podemos saber el Carbono del </a:t>
            </a:r>
            <a:r>
              <a:rPr lang="es-ES" dirty="0" err="1" smtClean="0"/>
              <a:t>succinil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oA</a:t>
            </a:r>
            <a:r>
              <a:rPr lang="es-ES" dirty="0" smtClean="0"/>
              <a:t> del que pertenece cada uno.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457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2121408"/>
            <a:ext cx="4462264" cy="1379600"/>
          </a:xfrm>
        </p:spPr>
        <p:txBody>
          <a:bodyPr/>
          <a:lstStyle/>
          <a:p>
            <a:r>
              <a:rPr lang="es-ES" dirty="0" smtClean="0"/>
              <a:t>Lo que quiere decir que es probable que nuestro carbono 1 en el </a:t>
            </a:r>
            <a:r>
              <a:rPr lang="es-ES" dirty="0" err="1" smtClean="0"/>
              <a:t>oxalacetato</a:t>
            </a:r>
            <a:r>
              <a:rPr lang="es-ES" dirty="0" smtClean="0"/>
              <a:t> se encuentre en alguno de esos dos puntos.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1262"/>
            <a:ext cx="2066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692696"/>
            <a:ext cx="7772400" cy="54795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ES" dirty="0" smtClean="0"/>
              <a:t>1)Cuántas </a:t>
            </a:r>
            <a:r>
              <a:rPr lang="es-ES" dirty="0"/>
              <a:t>vueltas da en Krebs tu carbono antes de salir como CO2</a:t>
            </a:r>
            <a:r>
              <a:rPr lang="es-ES" dirty="0" smtClean="0"/>
              <a:t>?</a:t>
            </a:r>
          </a:p>
          <a:p>
            <a:pPr marL="0" indent="0" fontAlgn="base">
              <a:buNone/>
            </a:pP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4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OPCION 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2121408"/>
            <a:ext cx="5686400" cy="803536"/>
          </a:xfrm>
        </p:spPr>
        <p:txBody>
          <a:bodyPr/>
          <a:lstStyle/>
          <a:p>
            <a:r>
              <a:rPr lang="es-ES" dirty="0"/>
              <a:t>Si es el carbono marcado es probable que se libere en </a:t>
            </a:r>
            <a:r>
              <a:rPr lang="es-ES" dirty="0" smtClean="0"/>
              <a:t>3 </a:t>
            </a:r>
            <a:r>
              <a:rPr lang="es-ES" dirty="0"/>
              <a:t>y media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066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1691680" y="1988840"/>
            <a:ext cx="504056" cy="1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6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r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Barra</Template>
  <TotalTime>332</TotalTime>
  <Words>352</Words>
  <Application>Microsoft Office PowerPoint</Application>
  <PresentationFormat>Presentación en pantalla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Barra</vt:lpstr>
      <vt:lpstr>¿Dónde quedo la bolita?(Carbono 1)</vt:lpstr>
      <vt:lpstr>Presentación de PowerPoint</vt:lpstr>
      <vt:lpstr>Presentación de PowerPoint</vt:lpstr>
      <vt:lpstr>Nuestra bolita entrara a ciclo de Krebs</vt:lpstr>
      <vt:lpstr>Presentación de PowerPoint</vt:lpstr>
      <vt:lpstr>Presentación de PowerPoint</vt:lpstr>
      <vt:lpstr>Presentación de PowerPoint</vt:lpstr>
      <vt:lpstr>Presentación de PowerPoint</vt:lpstr>
      <vt:lpstr>OPCION A</vt:lpstr>
      <vt:lpstr>Presentación de PowerPoint</vt:lpstr>
      <vt:lpstr>OPCION B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Carbono 1</dc:title>
  <dc:creator>jero</dc:creator>
  <cp:lastModifiedBy>jero</cp:lastModifiedBy>
  <cp:revision>38</cp:revision>
  <dcterms:created xsi:type="dcterms:W3CDTF">2014-09-15T21:51:04Z</dcterms:created>
  <dcterms:modified xsi:type="dcterms:W3CDTF">2014-09-20T17:37:20Z</dcterms:modified>
</cp:coreProperties>
</file>