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192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07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386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18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42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479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99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34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27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821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28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466A-EE7D-4614-84A5-6FD6FCBDFE6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98E5-E972-4E74-8DB8-16FCA427DA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134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jpeg"/><Relationship Id="rId10" Type="http://schemas.openxmlformats.org/officeDocument/2006/relationships/image" Target="../media/image9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10.png"/><Relationship Id="rId5" Type="http://schemas.openxmlformats.org/officeDocument/2006/relationships/image" Target="../media/image39.jpeg"/><Relationship Id="rId10" Type="http://schemas.openxmlformats.org/officeDocument/2006/relationships/image" Target="../media/image9.png"/><Relationship Id="rId4" Type="http://schemas.openxmlformats.org/officeDocument/2006/relationships/image" Target="../media/image31.pn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6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4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6400800" cy="1008112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</a:rPr>
              <a:t>Universidad Autónoma de Chiapas</a:t>
            </a:r>
          </a:p>
          <a:p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</a:rPr>
              <a:t>Facultad de Ciencias Químicas </a:t>
            </a:r>
          </a:p>
          <a:p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</a:rPr>
              <a:t>xt. Ocozocoautla</a:t>
            </a:r>
            <a:endParaRPr lang="es-MX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566124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DR: Ana Olivia Cañas Urbina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059832" y="19888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bioquímicas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691680" y="2636912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Integrantes:</a:t>
            </a:r>
          </a:p>
          <a:p>
            <a:endParaRPr lang="es-MX" dirty="0"/>
          </a:p>
          <a:p>
            <a:pPr algn="ctr"/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COUTIÑO DIANA</a:t>
            </a:r>
          </a:p>
          <a:p>
            <a:pPr algn="ctr"/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DOMINGUEZ ZULEIMA</a:t>
            </a:r>
          </a:p>
          <a:p>
            <a:pPr algn="ctr"/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PEREZ FLORINDA</a:t>
            </a:r>
          </a:p>
          <a:p>
            <a:pPr algn="ctr"/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RUIZ VALERIA </a:t>
            </a:r>
            <a:endParaRPr lang="es-MX" sz="1400" dirty="0" smtClean="0">
              <a:solidFill>
                <a:schemeClr val="tx2">
                  <a:lumMod val="75000"/>
                </a:schemeClr>
              </a:solidFill>
              <a:latin typeface="Juice ITC" pitchFamily="82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87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:\Imágenes\Foto29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12416" r="8052" b="30005"/>
          <a:stretch/>
        </p:blipFill>
        <p:spPr bwMode="auto">
          <a:xfrm>
            <a:off x="1478823" y="877362"/>
            <a:ext cx="5354813" cy="11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Imágenes\Foto29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 r="10050" b="14625"/>
          <a:stretch/>
        </p:blipFill>
        <p:spPr bwMode="auto">
          <a:xfrm>
            <a:off x="1837350" y="5160448"/>
            <a:ext cx="5614970" cy="14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4427984" y="0"/>
            <a:ext cx="360040" cy="836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4937154" y="1615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GTP</a:t>
            </a:r>
            <a:endParaRPr lang="es-MX" dirty="0"/>
          </a:p>
        </p:txBody>
      </p:sp>
      <p:sp>
        <p:nvSpPr>
          <p:cNvPr id="6" name="5 Flecha curvada hacia la derecha"/>
          <p:cNvSpPr/>
          <p:nvPr/>
        </p:nvSpPr>
        <p:spPr>
          <a:xfrm>
            <a:off x="4788024" y="44624"/>
            <a:ext cx="144016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32040" y="476672"/>
            <a:ext cx="108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GDP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076056" y="2606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Succinil- CoA sintetasa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203848" y="1484784"/>
            <a:ext cx="295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Succinil -CoA</a:t>
            </a:r>
            <a:endParaRPr lang="es-MX" dirty="0"/>
          </a:p>
        </p:txBody>
      </p:sp>
      <p:sp>
        <p:nvSpPr>
          <p:cNvPr id="10" name="9 Flecha abajo"/>
          <p:cNvSpPr/>
          <p:nvPr/>
        </p:nvSpPr>
        <p:spPr>
          <a:xfrm>
            <a:off x="4427984" y="2132856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curvada hacia la derecha"/>
          <p:cNvSpPr/>
          <p:nvPr/>
        </p:nvSpPr>
        <p:spPr>
          <a:xfrm>
            <a:off x="4793138" y="2132856"/>
            <a:ext cx="14401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52571" y="19795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Coenzima Q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12 CuadroTexto"/>
              <p:cNvSpPr txBox="1"/>
              <p:nvPr/>
            </p:nvSpPr>
            <p:spPr>
              <a:xfrm>
                <a:off x="4788024" y="242088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/>
                            </a:rPr>
                            <m:t>𝑄𝐻</m:t>
                          </m:r>
                        </m:e>
                        <m:sub>
                          <m:r>
                            <a:rPr lang="es-MX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20888"/>
                <a:ext cx="108012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CuadroTexto"/>
          <p:cNvSpPr txBox="1"/>
          <p:nvPr/>
        </p:nvSpPr>
        <p:spPr>
          <a:xfrm>
            <a:off x="5213800" y="2204864"/>
            <a:ext cx="324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Succinato deshidrogenasa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17735" r="4546" b="25000"/>
          <a:stretch/>
        </p:blipFill>
        <p:spPr bwMode="auto">
          <a:xfrm>
            <a:off x="1693079" y="2924945"/>
            <a:ext cx="568036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835696" y="37890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succinato</a:t>
            </a:r>
            <a:endParaRPr lang="es-MX" dirty="0"/>
          </a:p>
        </p:txBody>
      </p:sp>
      <p:sp>
        <p:nvSpPr>
          <p:cNvPr id="17" name="16 Flecha abajo"/>
          <p:cNvSpPr/>
          <p:nvPr/>
        </p:nvSpPr>
        <p:spPr>
          <a:xfrm>
            <a:off x="4463988" y="4199022"/>
            <a:ext cx="324036" cy="926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izquierda"/>
          <p:cNvSpPr/>
          <p:nvPr/>
        </p:nvSpPr>
        <p:spPr>
          <a:xfrm>
            <a:off x="4788024" y="4293096"/>
            <a:ext cx="42577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18 CuadroTexto"/>
              <p:cNvSpPr txBox="1"/>
              <p:nvPr/>
            </p:nvSpPr>
            <p:spPr>
              <a:xfrm>
                <a:off x="5328084" y="4293096"/>
                <a:ext cx="833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MX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MX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84" y="4293096"/>
                <a:ext cx="8332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19 CuadroTexto"/>
          <p:cNvSpPr txBox="1"/>
          <p:nvPr/>
        </p:nvSpPr>
        <p:spPr>
          <a:xfrm>
            <a:off x="5052571" y="4621778"/>
            <a:ext cx="146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Fumarasa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635896" y="5085184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fumarato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652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2267744" y="116632"/>
            <a:ext cx="4752528" cy="5712282"/>
            <a:chOff x="2267744" y="116632"/>
            <a:chExt cx="4752528" cy="5712282"/>
          </a:xfrm>
        </p:grpSpPr>
        <p:pic>
          <p:nvPicPr>
            <p:cNvPr id="8197" name="Picture 5" descr="G:\Imágenes\Foto296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3" t="12600" r="17701" b="7450"/>
            <a:stretch/>
          </p:blipFill>
          <p:spPr bwMode="auto">
            <a:xfrm>
              <a:off x="2267744" y="1143681"/>
              <a:ext cx="4221088" cy="1535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Flecha abajo"/>
            <p:cNvSpPr/>
            <p:nvPr/>
          </p:nvSpPr>
          <p:spPr>
            <a:xfrm>
              <a:off x="4067944" y="116632"/>
              <a:ext cx="216024" cy="9767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Flecha curvada hacia la derecha"/>
            <p:cNvSpPr/>
            <p:nvPr/>
          </p:nvSpPr>
          <p:spPr>
            <a:xfrm>
              <a:off x="4355976" y="301298"/>
              <a:ext cx="288032" cy="82344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788024" y="11663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NADP</a:t>
              </a:r>
              <a:endParaRPr lang="es-MX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662798" y="836712"/>
              <a:ext cx="1925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NADPH2  +  CO2</a:t>
              </a:r>
              <a:endParaRPr lang="es-MX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62798" y="485964"/>
              <a:ext cx="2141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Enzima </a:t>
              </a:r>
              <a:r>
                <a:rPr lang="es-MX" dirty="0" err="1" smtClean="0"/>
                <a:t>malico</a:t>
              </a:r>
              <a:endParaRPr lang="es-MX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2267744" y="2310212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Malato </a:t>
              </a:r>
              <a:endParaRPr lang="es-MX" dirty="0"/>
            </a:p>
          </p:txBody>
        </p:sp>
        <p:sp>
          <p:nvSpPr>
            <p:cNvPr id="11" name="10 Flecha abajo"/>
            <p:cNvSpPr/>
            <p:nvPr/>
          </p:nvSpPr>
          <p:spPr>
            <a:xfrm>
              <a:off x="4067944" y="2780928"/>
              <a:ext cx="432048" cy="12241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Flecha curvada hacia la derecha"/>
            <p:cNvSpPr/>
            <p:nvPr/>
          </p:nvSpPr>
          <p:spPr>
            <a:xfrm>
              <a:off x="4662798" y="2780928"/>
              <a:ext cx="341250" cy="100811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220072" y="277163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NAD + CoA-S-H</a:t>
              </a:r>
              <a:endParaRPr lang="es-MX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166066" y="346965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NADH + CO2</a:t>
              </a:r>
              <a:endParaRPr lang="es-MX" dirty="0"/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774" y="4197437"/>
              <a:ext cx="3636403" cy="1631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4211960" y="5013176"/>
              <a:ext cx="1908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Acetil - CoA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166889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Referencias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Voet</a:t>
            </a:r>
            <a:r>
              <a:rPr lang="es-MX" dirty="0"/>
              <a:t>, &amp; </a:t>
            </a:r>
            <a:r>
              <a:rPr lang="es-MX" dirty="0" err="1"/>
              <a:t>Voet</a:t>
            </a:r>
            <a:r>
              <a:rPr lang="es-MX" dirty="0"/>
              <a:t>. (2006). </a:t>
            </a:r>
            <a:r>
              <a:rPr lang="es-MX" i="1" dirty="0" err="1"/>
              <a:t>bioquimica</a:t>
            </a:r>
            <a:r>
              <a:rPr lang="es-MX" i="1" dirty="0"/>
              <a:t>.</a:t>
            </a:r>
            <a:r>
              <a:rPr lang="es-MX" dirty="0"/>
              <a:t> Buenos Aires: Panamericana.</a:t>
            </a:r>
          </a:p>
          <a:p>
            <a:r>
              <a:rPr lang="es-MX" dirty="0" err="1"/>
              <a:t>Wernwe</a:t>
            </a:r>
            <a:r>
              <a:rPr lang="es-MX" dirty="0"/>
              <a:t> </a:t>
            </a:r>
            <a:r>
              <a:rPr lang="es-MX" dirty="0" err="1"/>
              <a:t>Muller</a:t>
            </a:r>
            <a:r>
              <a:rPr lang="es-MX" dirty="0"/>
              <a:t>, E. (2008). </a:t>
            </a:r>
            <a:r>
              <a:rPr lang="es-MX" i="1" dirty="0" err="1"/>
              <a:t>Bioquimica</a:t>
            </a:r>
            <a:r>
              <a:rPr lang="es-MX" i="1" dirty="0"/>
              <a:t>.</a:t>
            </a:r>
            <a:r>
              <a:rPr lang="es-MX" dirty="0"/>
              <a:t> Barcelona: REVERTE.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56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772400" cy="1470025"/>
          </a:xfrm>
        </p:spPr>
        <p:txBody>
          <a:bodyPr/>
          <a:lstStyle/>
          <a:p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pegarlonico</a:t>
            </a:r>
            <a:endParaRPr lang="es-MX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06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Imágenes\Foto29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3983" b="51041"/>
          <a:stretch/>
        </p:blipFill>
        <p:spPr bwMode="auto">
          <a:xfrm>
            <a:off x="1989533" y="2714280"/>
            <a:ext cx="6126518" cy="154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Imágenes\Foto29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80" b="50000"/>
          <a:stretch/>
        </p:blipFill>
        <p:spPr bwMode="auto">
          <a:xfrm>
            <a:off x="251520" y="161928"/>
            <a:ext cx="525658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17866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Pelarganoil –CoA activada</a:t>
            </a:r>
            <a:endParaRPr lang="es-MX" dirty="0"/>
          </a:p>
        </p:txBody>
      </p:sp>
      <p:sp>
        <p:nvSpPr>
          <p:cNvPr id="8" name="7 Flecha abajo"/>
          <p:cNvSpPr/>
          <p:nvPr/>
        </p:nvSpPr>
        <p:spPr>
          <a:xfrm>
            <a:off x="4854070" y="1456389"/>
            <a:ext cx="326415" cy="1224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curvada hacia la derecha"/>
          <p:cNvSpPr/>
          <p:nvPr/>
        </p:nvSpPr>
        <p:spPr>
          <a:xfrm>
            <a:off x="5133051" y="1564400"/>
            <a:ext cx="216024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81527" y="145638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FAD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10 CuadroTexto"/>
              <p:cNvSpPr txBox="1"/>
              <p:nvPr/>
            </p:nvSpPr>
            <p:spPr>
              <a:xfrm>
                <a:off x="5472608" y="229269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FAD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MX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MX" dirty="0"/>
              </a:p>
            </p:txBody>
          </p:sp>
        </mc:Choice>
        <mc:Fallback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608" y="2292698"/>
                <a:ext cx="93610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882" t="-8197" b="-2459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5216000" y="1837003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Acil CoA deshidrogenasa</a:t>
            </a:r>
            <a:endParaRPr lang="es-MX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13 CuadroTexto"/>
              <p:cNvSpPr txBox="1"/>
              <p:nvPr/>
            </p:nvSpPr>
            <p:spPr>
              <a:xfrm>
                <a:off x="2001543" y="2714280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Trans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MX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s-MX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dirty="0" smtClean="0"/>
                  <a:t> enoil  CoA</a:t>
                </a:r>
                <a:endParaRPr lang="es-MX" dirty="0"/>
              </a:p>
            </p:txBody>
          </p:sp>
        </mc:Choice>
        <mc:Fallback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43" y="2714280"/>
                <a:ext cx="230425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116" t="-8197" b="-2459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Flecha abajo"/>
          <p:cNvSpPr/>
          <p:nvPr/>
        </p:nvSpPr>
        <p:spPr>
          <a:xfrm>
            <a:off x="4889584" y="4293096"/>
            <a:ext cx="326416" cy="983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0" name="Picture 6" descr="G:\Imágenes\Foto294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2208" r="2059" b="65266"/>
          <a:stretch/>
        </p:blipFill>
        <p:spPr bwMode="auto">
          <a:xfrm>
            <a:off x="2067137" y="5276216"/>
            <a:ext cx="5971310" cy="15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Flecha abajo"/>
          <p:cNvSpPr/>
          <p:nvPr/>
        </p:nvSpPr>
        <p:spPr>
          <a:xfrm rot="5248799">
            <a:off x="5262116" y="4262126"/>
            <a:ext cx="178130" cy="250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304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21 Rectángulo"/>
              <p:cNvSpPr/>
              <p:nvPr/>
            </p:nvSpPr>
            <p:spPr>
              <a:xfrm>
                <a:off x="5315895" y="4784656"/>
                <a:ext cx="23524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dirty="0" smtClean="0"/>
                  <a:t>Trans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MX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s-MX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dirty="0" smtClean="0"/>
                  <a:t> enoil  </a:t>
                </a:r>
                <a:r>
                  <a:rPr lang="es-MX" dirty="0" smtClean="0"/>
                  <a:t>CoA </a:t>
                </a:r>
                <a:endParaRPr lang="es-MX" dirty="0"/>
              </a:p>
            </p:txBody>
          </p:sp>
        </mc:Choice>
        <mc:Fallback>
          <p:sp>
            <p:nvSpPr>
              <p:cNvPr id="22" name="2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895" y="4784656"/>
                <a:ext cx="2352449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073" t="-8333" b="-26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22 CuadroTexto"/>
          <p:cNvSpPr txBox="1"/>
          <p:nvPr/>
        </p:nvSpPr>
        <p:spPr>
          <a:xfrm>
            <a:off x="2067137" y="5276216"/>
            <a:ext cx="278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3-  </a:t>
            </a:r>
            <a:r>
              <a:rPr lang="es-MX" dirty="0" err="1" smtClean="0"/>
              <a:t>hidroxi</a:t>
            </a:r>
            <a:r>
              <a:rPr lang="es-MX" dirty="0" smtClean="0"/>
              <a:t> Pelarganoil CoA</a:t>
            </a:r>
            <a:endParaRPr lang="es-MX" dirty="0"/>
          </a:p>
        </p:txBody>
      </p:sp>
      <p:sp>
        <p:nvSpPr>
          <p:cNvPr id="24" name="23 Conector"/>
          <p:cNvSpPr/>
          <p:nvPr/>
        </p:nvSpPr>
        <p:spPr>
          <a:xfrm>
            <a:off x="2067137" y="3487737"/>
            <a:ext cx="272615" cy="229295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2033502" y="3187974"/>
            <a:ext cx="272615" cy="202753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87" y="3122468"/>
            <a:ext cx="354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3331"/>
            <a:ext cx="354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2" y="725996"/>
            <a:ext cx="354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0" y="405122"/>
            <a:ext cx="354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08" y="5523276"/>
            <a:ext cx="354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50" y="5561203"/>
            <a:ext cx="354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08" y="5894735"/>
            <a:ext cx="354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04" y="940162"/>
            <a:ext cx="914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47" y="6305292"/>
            <a:ext cx="914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44" y="3576969"/>
            <a:ext cx="914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5660504" y="5276216"/>
            <a:ext cx="74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OH</a:t>
            </a:r>
            <a:endParaRPr lang="es-MX" dirty="0"/>
          </a:p>
        </p:txBody>
      </p:sp>
      <p:cxnSp>
        <p:nvCxnSpPr>
          <p:cNvPr id="32" name="31 Conector recto de flecha"/>
          <p:cNvCxnSpPr/>
          <p:nvPr/>
        </p:nvCxnSpPr>
        <p:spPr>
          <a:xfrm flipH="1">
            <a:off x="5940661" y="3083612"/>
            <a:ext cx="287524" cy="20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Elipse"/>
          <p:cNvSpPr/>
          <p:nvPr/>
        </p:nvSpPr>
        <p:spPr>
          <a:xfrm>
            <a:off x="5292080" y="5704079"/>
            <a:ext cx="311429" cy="14287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41 Elipse"/>
              <p:cNvSpPr/>
              <p:nvPr/>
            </p:nvSpPr>
            <p:spPr>
              <a:xfrm>
                <a:off x="8679904" y="132966"/>
                <a:ext cx="457200" cy="415031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42" name="41 Elips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904" y="132966"/>
                <a:ext cx="457200" cy="415031"/>
              </a:xfrm>
              <a:prstGeom prst="ellipse">
                <a:avLst/>
              </a:prstGeom>
              <a:blipFill rotWithShape="1">
                <a:blip r:embed="rId1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70 Elipse"/>
              <p:cNvSpPr/>
              <p:nvPr/>
            </p:nvSpPr>
            <p:spPr>
              <a:xfrm>
                <a:off x="8686800" y="725996"/>
                <a:ext cx="457200" cy="37738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71" name="70 Elips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725996"/>
                <a:ext cx="457200" cy="377382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206511" y="94289"/>
            <a:ext cx="7748974" cy="6165226"/>
            <a:chOff x="206511" y="94289"/>
            <a:chExt cx="7748974" cy="6165226"/>
          </a:xfrm>
        </p:grpSpPr>
        <p:sp>
          <p:nvSpPr>
            <p:cNvPr id="4" name="3 Flecha abajo"/>
            <p:cNvSpPr/>
            <p:nvPr/>
          </p:nvSpPr>
          <p:spPr>
            <a:xfrm>
              <a:off x="4644008" y="94289"/>
              <a:ext cx="216024" cy="980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Flecha curvada hacia la derecha"/>
            <p:cNvSpPr/>
            <p:nvPr/>
          </p:nvSpPr>
          <p:spPr>
            <a:xfrm>
              <a:off x="4860032" y="188609"/>
              <a:ext cx="180020" cy="7920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220072" y="94289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NAD</a:t>
              </a:r>
              <a:endParaRPr lang="es-MX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147173" y="430764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/>
                <a:t>3- Hidroxi pelarganoil </a:t>
              </a:r>
              <a:endParaRPr lang="es-MX" sz="1400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220072" y="71661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/>
                <a:t>NADH</a:t>
              </a:r>
              <a:endParaRPr lang="es-MX" sz="1600" dirty="0"/>
            </a:p>
          </p:txBody>
        </p:sp>
        <p:pic>
          <p:nvPicPr>
            <p:cNvPr id="2050" name="Picture 2" descr="G:\Imágenes\Foto294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8" r="2059" b="57547"/>
            <a:stretch/>
          </p:blipFill>
          <p:spPr bwMode="auto">
            <a:xfrm>
              <a:off x="1695153" y="1116580"/>
              <a:ext cx="6113734" cy="106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9 CuadroTexto"/>
                <p:cNvSpPr txBox="1"/>
                <p:nvPr/>
              </p:nvSpPr>
              <p:spPr>
                <a:xfrm>
                  <a:off x="1695153" y="1116580"/>
                  <a:ext cx="29488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s-MX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MX" b="0" i="1" smtClean="0">
                            <a:latin typeface="Cambria Math"/>
                            <a:ea typeface="Cambria Math"/>
                          </a:rPr>
                          <m:t>𝑐𝑒𝑡𝑜𝑝𝑒𝑙𝑎𝑟𝑔𝑎𝑛𝑜𝑖𝑙</m:t>
                        </m:r>
                        <m:r>
                          <a:rPr lang="es-MX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MX" b="0" i="1" smtClean="0">
                            <a:latin typeface="Cambria Math"/>
                            <a:ea typeface="Cambria Math"/>
                          </a:rPr>
                          <m:t>𝐶𝑜𝐴</m:t>
                        </m:r>
                      </m:oMath>
                    </m:oMathPara>
                  </a14:m>
                  <a:endParaRPr lang="es-MX" dirty="0"/>
                </a:p>
              </p:txBody>
            </p:sp>
          </mc:Choice>
          <mc:Fallback>
            <p:sp>
              <p:nvSpPr>
                <p:cNvPr id="10" name="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153" y="1116580"/>
                  <a:ext cx="294885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10 Flecha abajo"/>
            <p:cNvSpPr/>
            <p:nvPr/>
          </p:nvSpPr>
          <p:spPr>
            <a:xfrm>
              <a:off x="4654949" y="2179724"/>
              <a:ext cx="295093" cy="7386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1" name="Picture 3" descr="G:\Imágenes\Foto295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" t="4552" r="2725" b="59322"/>
            <a:stretch/>
          </p:blipFill>
          <p:spPr bwMode="auto">
            <a:xfrm>
              <a:off x="1727228" y="2996952"/>
              <a:ext cx="6150533" cy="127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1853355" y="299695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Acil graso CoA</a:t>
              </a:r>
              <a:endParaRPr lang="es-MX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580112" y="2170428"/>
              <a:ext cx="1188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SCoA</a:t>
              </a:r>
              <a:endParaRPr lang="es-MX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13 CuadroTexto"/>
                <p:cNvSpPr txBox="1"/>
                <p:nvPr/>
              </p:nvSpPr>
              <p:spPr>
                <a:xfrm>
                  <a:off x="5058054" y="2525433"/>
                  <a:ext cx="2484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s-MX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MX" b="0" i="1" smtClean="0">
                            <a:latin typeface="Cambria Math"/>
                            <a:ea typeface="Cambria Math"/>
                          </a:rPr>
                          <m:t>𝑐𝑒𝑡𝑜𝑝𝑒𝑙𝑎𝑟𝑔𝑎𝑛𝑜𝑖𝑙</m:t>
                        </m:r>
                      </m:oMath>
                    </m:oMathPara>
                  </a14:m>
                  <a:endParaRPr lang="es-MX" dirty="0"/>
                </a:p>
              </p:txBody>
            </p:sp>
          </mc:Choice>
          <mc:Fallback>
            <p:sp>
              <p:nvSpPr>
                <p:cNvPr id="14" name="1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8054" y="2525433"/>
                  <a:ext cx="248427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15 Flecha izquierda"/>
            <p:cNvSpPr/>
            <p:nvPr/>
          </p:nvSpPr>
          <p:spPr>
            <a:xfrm>
              <a:off x="5040052" y="2244549"/>
              <a:ext cx="468052" cy="2210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228" y="1648151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156" y="3223409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241" y="1354934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825" y="1401367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886" y="3248293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143" y="3565711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7" y="5056134"/>
              <a:ext cx="4743531" cy="1203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7" y="5229200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90" y="5514950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11" y="5229200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62" name="Picture 14" descr="G:\Imágenes\IMG-20141010-WA000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t="17300" r="13973" b="20757"/>
          <a:stretch/>
        </p:blipFill>
        <p:spPr bwMode="auto">
          <a:xfrm>
            <a:off x="5725794" y="5193570"/>
            <a:ext cx="2448272" cy="120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Flecha curvada hacia abajo"/>
          <p:cNvSpPr/>
          <p:nvPr/>
        </p:nvSpPr>
        <p:spPr>
          <a:xfrm>
            <a:off x="4031940" y="4626224"/>
            <a:ext cx="2268252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19 Flecha abajo"/>
          <p:cNvSpPr/>
          <p:nvPr/>
        </p:nvSpPr>
        <p:spPr>
          <a:xfrm>
            <a:off x="5147173" y="4272671"/>
            <a:ext cx="126905" cy="353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6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0" y="72008"/>
            <a:ext cx="7956376" cy="6669360"/>
            <a:chOff x="0" y="72008"/>
            <a:chExt cx="7956376" cy="6669360"/>
          </a:xfrm>
        </p:grpSpPr>
        <p:pic>
          <p:nvPicPr>
            <p:cNvPr id="3078" name="Picture 6" descr="G:\Imágenes\Foto295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4" r="3833" b="50000"/>
            <a:stretch/>
          </p:blipFill>
          <p:spPr bwMode="auto">
            <a:xfrm>
              <a:off x="1953606" y="116632"/>
              <a:ext cx="6002770" cy="134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235" y="1725076"/>
              <a:ext cx="129857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2402195"/>
              <a:ext cx="9874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2064798"/>
              <a:ext cx="25971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99" y="1606353"/>
              <a:ext cx="390525" cy="1255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1756156"/>
              <a:ext cx="23812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Picture 12" descr="G:\Imágenes\Foto295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r="1838" b="52515"/>
            <a:stretch/>
          </p:blipFill>
          <p:spPr bwMode="auto">
            <a:xfrm>
              <a:off x="1634836" y="2862066"/>
              <a:ext cx="5943600" cy="111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723" y="4079577"/>
              <a:ext cx="30480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3 Rectángulo"/>
                <p:cNvSpPr/>
                <p:nvPr/>
              </p:nvSpPr>
              <p:spPr>
                <a:xfrm>
                  <a:off x="5256605" y="4545055"/>
                  <a:ext cx="20330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dirty="0" smtClean="0"/>
                    <a:t>Trans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s-MX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MX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p>
                          <m:r>
                            <a:rPr lang="es-MX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s-MX" dirty="0" smtClean="0"/>
                    <a:t> enoil  CoA </a:t>
                  </a:r>
                  <a:endParaRPr lang="es-MX" dirty="0"/>
                </a:p>
              </p:txBody>
            </p:sp>
          </mc:Choice>
          <mc:Fallback>
            <p:sp>
              <p:nvSpPr>
                <p:cNvPr id="4" name="3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6605" y="4545055"/>
                  <a:ext cx="203305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395" t="-8333" r="-1497" b="-26667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4 Flecha abajo"/>
            <p:cNvSpPr/>
            <p:nvPr/>
          </p:nvSpPr>
          <p:spPr>
            <a:xfrm>
              <a:off x="4787901" y="4009434"/>
              <a:ext cx="220498" cy="9049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Flecha izquierda"/>
            <p:cNvSpPr/>
            <p:nvPr/>
          </p:nvSpPr>
          <p:spPr>
            <a:xfrm>
              <a:off x="5102225" y="4079577"/>
              <a:ext cx="238125" cy="21351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86" name="Picture 14" descr="G:\Imágenes\Foto2954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8" b="45413"/>
            <a:stretch/>
          </p:blipFill>
          <p:spPr bwMode="auto">
            <a:xfrm>
              <a:off x="1634836" y="4955787"/>
              <a:ext cx="5943600" cy="120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0" y="72008"/>
              <a:ext cx="800219" cy="66693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4000" dirty="0" smtClean="0"/>
                <a:t>Segunda vuelta</a:t>
              </a:r>
              <a:endParaRPr lang="es-MX" sz="4000" dirty="0"/>
            </a:p>
          </p:txBody>
        </p:sp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32656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646609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64842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260" y="2934833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161" y="3000375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726" y="5221975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247" y="3305175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521" y="5560545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622" y="5299906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4920961" y="4955787"/>
              <a:ext cx="554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OH</a:t>
              </a:r>
              <a:endParaRPr lang="es-MX" dirty="0"/>
            </a:p>
          </p:txBody>
        </p:sp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036" y="5395157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036" y="3442855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8" name="Picture 2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5975" y="932359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8 Elipse"/>
            <p:cNvSpPr/>
            <p:nvPr/>
          </p:nvSpPr>
          <p:spPr>
            <a:xfrm>
              <a:off x="5459093" y="5538140"/>
              <a:ext cx="239877" cy="26063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Elipse"/>
            <p:cNvSpPr/>
            <p:nvPr/>
          </p:nvSpPr>
          <p:spPr>
            <a:xfrm>
              <a:off x="4725699" y="5221975"/>
              <a:ext cx="195262" cy="22080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1146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316138" y="0"/>
            <a:ext cx="8914431" cy="6358929"/>
            <a:chOff x="316138" y="0"/>
            <a:chExt cx="8914431" cy="63589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0"/>
              <a:ext cx="76835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07975"/>
              <a:ext cx="282257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69117"/>
              <a:ext cx="98107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Flecha abajo"/>
            <p:cNvSpPr/>
            <p:nvPr/>
          </p:nvSpPr>
          <p:spPr>
            <a:xfrm>
              <a:off x="4788024" y="116632"/>
              <a:ext cx="288032" cy="997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101" name="Picture 5" descr="G:\Imágenes\Foto2955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" t="561" r="1616" b="50000"/>
            <a:stretch/>
          </p:blipFill>
          <p:spPr bwMode="auto">
            <a:xfrm>
              <a:off x="1551709" y="1114400"/>
              <a:ext cx="6040582" cy="11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022" y="2280359"/>
              <a:ext cx="123825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428" y="2566903"/>
              <a:ext cx="2481263" cy="414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Flecha abajo"/>
            <p:cNvSpPr/>
            <p:nvPr/>
          </p:nvSpPr>
          <p:spPr>
            <a:xfrm>
              <a:off x="4788024" y="2280359"/>
              <a:ext cx="288032" cy="9326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Flecha izquierda"/>
            <p:cNvSpPr/>
            <p:nvPr/>
          </p:nvSpPr>
          <p:spPr>
            <a:xfrm>
              <a:off x="5220072" y="2280359"/>
              <a:ext cx="361950" cy="24685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104" name="Picture 8" descr="G:\Imágenes\Foto2956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9" t="3095" r="1615" b="50000"/>
            <a:stretch/>
          </p:blipFill>
          <p:spPr bwMode="auto">
            <a:xfrm>
              <a:off x="1551709" y="3233401"/>
              <a:ext cx="6040581" cy="127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G:\Imágenes\Foto2957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" t="2799" r="11382" b="42750"/>
            <a:stretch/>
          </p:blipFill>
          <p:spPr bwMode="auto">
            <a:xfrm>
              <a:off x="316138" y="5157191"/>
              <a:ext cx="5079795" cy="1201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728385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617048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848195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839" y="5157192"/>
              <a:ext cx="2451100" cy="120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Flecha curvada hacia abajo"/>
            <p:cNvSpPr/>
            <p:nvPr/>
          </p:nvSpPr>
          <p:spPr>
            <a:xfrm>
              <a:off x="3995936" y="4869159"/>
              <a:ext cx="2664296" cy="28803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8" name="7 Flecha abajo"/>
            <p:cNvSpPr/>
            <p:nvPr/>
          </p:nvSpPr>
          <p:spPr>
            <a:xfrm>
              <a:off x="5076056" y="4509120"/>
              <a:ext cx="45719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824" y="5744213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876552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891" y="1655941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832" y="5250500"/>
              <a:ext cx="1963737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8 Elipse"/>
            <p:cNvSpPr/>
            <p:nvPr/>
          </p:nvSpPr>
          <p:spPr>
            <a:xfrm>
              <a:off x="4644008" y="1412776"/>
              <a:ext cx="333751" cy="2042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Elipse"/>
            <p:cNvSpPr/>
            <p:nvPr/>
          </p:nvSpPr>
          <p:spPr>
            <a:xfrm>
              <a:off x="5292080" y="1759923"/>
              <a:ext cx="309562" cy="22891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Elipse"/>
            <p:cNvSpPr/>
            <p:nvPr/>
          </p:nvSpPr>
          <p:spPr>
            <a:xfrm>
              <a:off x="2784027" y="5848195"/>
              <a:ext cx="347813" cy="28575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Elipse"/>
            <p:cNvSpPr/>
            <p:nvPr/>
          </p:nvSpPr>
          <p:spPr>
            <a:xfrm>
              <a:off x="2045693" y="5497356"/>
              <a:ext cx="438075" cy="24685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28458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6912" y="0"/>
            <a:ext cx="7299343" cy="6858000"/>
            <a:chOff x="16912" y="0"/>
            <a:chExt cx="7299343" cy="6858000"/>
          </a:xfrm>
        </p:grpSpPr>
        <p:sp>
          <p:nvSpPr>
            <p:cNvPr id="4" name="3 CuadroTexto"/>
            <p:cNvSpPr txBox="1"/>
            <p:nvPr/>
          </p:nvSpPr>
          <p:spPr>
            <a:xfrm>
              <a:off x="16912" y="0"/>
              <a:ext cx="738664" cy="685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3600" dirty="0" smtClean="0"/>
                <a:t>tercera  vuelta</a:t>
              </a:r>
              <a:endParaRPr lang="es-MX" sz="3600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529" y="1105911"/>
              <a:ext cx="1298575" cy="414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138" y="1358864"/>
              <a:ext cx="25971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682715"/>
              <a:ext cx="981075" cy="378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 descr="G:\Imágenes\Foto2957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" t="2770" r="12047" b="44594"/>
            <a:stretch/>
          </p:blipFill>
          <p:spPr bwMode="auto">
            <a:xfrm>
              <a:off x="1115616" y="114776"/>
              <a:ext cx="4750097" cy="99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Flecha abajo"/>
            <p:cNvSpPr/>
            <p:nvPr/>
          </p:nvSpPr>
          <p:spPr>
            <a:xfrm>
              <a:off x="4067944" y="1198087"/>
              <a:ext cx="355178" cy="9347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Flecha curvada hacia la derecha"/>
            <p:cNvSpPr/>
            <p:nvPr/>
          </p:nvSpPr>
          <p:spPr>
            <a:xfrm>
              <a:off x="4423122" y="1147039"/>
              <a:ext cx="148878" cy="74749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pic>
          <p:nvPicPr>
            <p:cNvPr id="5127" name="Picture 7" descr="G:\Imágenes\Foto295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" t="2348" r="10937" b="46301"/>
            <a:stretch/>
          </p:blipFill>
          <p:spPr bwMode="auto">
            <a:xfrm>
              <a:off x="1119138" y="2132856"/>
              <a:ext cx="5444836" cy="1366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264" y="3641725"/>
              <a:ext cx="30480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119" y="4149080"/>
              <a:ext cx="2116137" cy="413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Flecha abajo"/>
            <p:cNvSpPr/>
            <p:nvPr/>
          </p:nvSpPr>
          <p:spPr>
            <a:xfrm>
              <a:off x="4067945" y="3499674"/>
              <a:ext cx="355178" cy="10628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Flecha izquierda"/>
            <p:cNvSpPr/>
            <p:nvPr/>
          </p:nvSpPr>
          <p:spPr>
            <a:xfrm>
              <a:off x="4423123" y="3641725"/>
              <a:ext cx="336996" cy="21351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130" name="Picture 10" descr="G:\Imágenes\Foto2960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5" b="37140"/>
            <a:stretch/>
          </p:blipFill>
          <p:spPr bwMode="auto">
            <a:xfrm>
              <a:off x="1174812" y="4797152"/>
              <a:ext cx="6141443" cy="140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610343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596" y="5476988"/>
              <a:ext cx="354013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590" y="2673390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3841556" y="4797152"/>
              <a:ext cx="656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OH</a:t>
              </a:r>
              <a:endParaRPr lang="es-MX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300192" y="549923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SCoA</a:t>
              </a:r>
              <a:endParaRPr lang="es-MX" dirty="0"/>
            </a:p>
          </p:txBody>
        </p:sp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005961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313" y="610343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62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G:\Imágenes\Foto29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3984" r="5611" b="32096"/>
          <a:stretch/>
        </p:blipFill>
        <p:spPr bwMode="auto">
          <a:xfrm>
            <a:off x="1403648" y="3284984"/>
            <a:ext cx="57868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395535" y="44624"/>
            <a:ext cx="8149741" cy="6689093"/>
            <a:chOff x="395535" y="44624"/>
            <a:chExt cx="8149741" cy="668909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44624"/>
              <a:ext cx="76835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32656"/>
              <a:ext cx="2822575" cy="430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548680"/>
              <a:ext cx="98107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Flecha abajo"/>
            <p:cNvSpPr/>
            <p:nvPr/>
          </p:nvSpPr>
          <p:spPr>
            <a:xfrm>
              <a:off x="4788024" y="116632"/>
              <a:ext cx="360040" cy="8579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Flecha curvada hacia la derecha"/>
            <p:cNvSpPr/>
            <p:nvPr/>
          </p:nvSpPr>
          <p:spPr>
            <a:xfrm>
              <a:off x="5220072" y="291480"/>
              <a:ext cx="216024" cy="47138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084" y="2291245"/>
              <a:ext cx="123825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539" y="2600952"/>
              <a:ext cx="2481263" cy="414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Flecha abajo"/>
            <p:cNvSpPr/>
            <p:nvPr/>
          </p:nvSpPr>
          <p:spPr>
            <a:xfrm>
              <a:off x="4788024" y="2348880"/>
              <a:ext cx="360040" cy="8721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Flecha izquierda"/>
            <p:cNvSpPr/>
            <p:nvPr/>
          </p:nvSpPr>
          <p:spPr>
            <a:xfrm>
              <a:off x="5148064" y="2447691"/>
              <a:ext cx="288032" cy="18922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152" name="Picture 8" descr="G:\Imágenes\Foto296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" r="3835" b="41862"/>
            <a:stretch/>
          </p:blipFill>
          <p:spPr bwMode="auto">
            <a:xfrm>
              <a:off x="1403648" y="984904"/>
              <a:ext cx="578687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632976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00" y="3286125"/>
              <a:ext cx="35401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702" y="5229200"/>
              <a:ext cx="2749674" cy="1504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8 Flecha curvada hacia abajo"/>
            <p:cNvSpPr/>
            <p:nvPr/>
          </p:nvSpPr>
          <p:spPr>
            <a:xfrm>
              <a:off x="3728033" y="4941168"/>
              <a:ext cx="2040359" cy="28803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0" name="9 Flecha abajo"/>
            <p:cNvSpPr/>
            <p:nvPr/>
          </p:nvSpPr>
          <p:spPr>
            <a:xfrm>
              <a:off x="4728083" y="4653136"/>
              <a:ext cx="239961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5263692"/>
              <a:ext cx="4175671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9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339" y="5263692"/>
              <a:ext cx="243205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539" y="5487745"/>
              <a:ext cx="1963737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10 Elipse"/>
            <p:cNvSpPr/>
            <p:nvPr/>
          </p:nvSpPr>
          <p:spPr>
            <a:xfrm>
              <a:off x="4139952" y="4077072"/>
              <a:ext cx="430999" cy="1800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Elipse"/>
            <p:cNvSpPr/>
            <p:nvPr/>
          </p:nvSpPr>
          <p:spPr>
            <a:xfrm>
              <a:off x="3347864" y="3645024"/>
              <a:ext cx="432048" cy="2520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12 Elipse"/>
            <p:cNvSpPr/>
            <p:nvPr/>
          </p:nvSpPr>
          <p:spPr>
            <a:xfrm>
              <a:off x="1691680" y="6237312"/>
              <a:ext cx="399058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Elipse"/>
            <p:cNvSpPr/>
            <p:nvPr/>
          </p:nvSpPr>
          <p:spPr>
            <a:xfrm>
              <a:off x="899592" y="5757405"/>
              <a:ext cx="432048" cy="22405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80371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0" y="4028"/>
            <a:ext cx="8028384" cy="6853971"/>
            <a:chOff x="0" y="4028"/>
            <a:chExt cx="8028384" cy="6853971"/>
          </a:xfrm>
        </p:grpSpPr>
        <p:pic>
          <p:nvPicPr>
            <p:cNvPr id="7173" name="Picture 5" descr="G:\Imágenes\Foto296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20" r="2616" b="19049"/>
            <a:stretch/>
          </p:blipFill>
          <p:spPr bwMode="auto">
            <a:xfrm>
              <a:off x="1547664" y="70818"/>
              <a:ext cx="5353400" cy="1469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G:\Imágenes\Foto296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" t="21174" r="7608" b="30028"/>
            <a:stretch/>
          </p:blipFill>
          <p:spPr bwMode="auto">
            <a:xfrm>
              <a:off x="1974183" y="5519045"/>
              <a:ext cx="5555673" cy="118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0" y="4028"/>
              <a:ext cx="677108" cy="68539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s-MX" sz="3200" dirty="0" smtClean="0"/>
                <a:t>Paso cuatro carbono impar</a:t>
              </a:r>
              <a:endParaRPr lang="es-MX" sz="3200" dirty="0"/>
            </a:p>
          </p:txBody>
        </p:sp>
        <p:pic>
          <p:nvPicPr>
            <p:cNvPr id="7171" name="Picture 3" descr="G:\Imágenes\IMG-20141010-WA000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2614" r="18484" b="35341"/>
            <a:stretch/>
          </p:blipFill>
          <p:spPr bwMode="auto">
            <a:xfrm>
              <a:off x="2735796" y="2659895"/>
              <a:ext cx="3780420" cy="177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1547664" y="7081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Propionil-CoA</a:t>
              </a:r>
              <a:endParaRPr lang="es-MX" dirty="0"/>
            </a:p>
          </p:txBody>
        </p:sp>
        <p:sp>
          <p:nvSpPr>
            <p:cNvPr id="7" name="6 Flecha abajo"/>
            <p:cNvSpPr/>
            <p:nvPr/>
          </p:nvSpPr>
          <p:spPr>
            <a:xfrm>
              <a:off x="4211960" y="1619508"/>
              <a:ext cx="252028" cy="10174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Flecha curvada hacia la derecha"/>
            <p:cNvSpPr/>
            <p:nvPr/>
          </p:nvSpPr>
          <p:spPr>
            <a:xfrm>
              <a:off x="4614887" y="1678759"/>
              <a:ext cx="216024" cy="80899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8 CuadroTexto"/>
                <p:cNvSpPr txBox="1"/>
                <p:nvPr/>
              </p:nvSpPr>
              <p:spPr>
                <a:xfrm>
                  <a:off x="5004048" y="1619508"/>
                  <a:ext cx="1656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dirty="0" smtClean="0"/>
                    <a:t>ATP + C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MX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s-MX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s-MX" dirty="0"/>
                </a:p>
              </p:txBody>
            </p:sp>
          </mc:Choice>
          <mc:Fallback>
            <p:sp>
              <p:nvSpPr>
                <p:cNvPr id="9" name="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1619508"/>
                  <a:ext cx="165618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309" t="-8333" b="-26667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9 CuadroTexto"/>
            <p:cNvSpPr txBox="1"/>
            <p:nvPr/>
          </p:nvSpPr>
          <p:spPr>
            <a:xfrm>
              <a:off x="5004048" y="219557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ADP+ Pi</a:t>
              </a:r>
              <a:endParaRPr lang="es-MX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004048" y="190754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Propionil CoA carboxilasa</a:t>
              </a:r>
              <a:endParaRPr lang="es-MX" dirty="0"/>
            </a:p>
          </p:txBody>
        </p:sp>
        <p:sp>
          <p:nvSpPr>
            <p:cNvPr id="12" name="11 Flecha abajo"/>
            <p:cNvSpPr/>
            <p:nvPr/>
          </p:nvSpPr>
          <p:spPr>
            <a:xfrm>
              <a:off x="4355976" y="4509120"/>
              <a:ext cx="288032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Flecha izquierda"/>
            <p:cNvSpPr/>
            <p:nvPr/>
          </p:nvSpPr>
          <p:spPr>
            <a:xfrm>
              <a:off x="4752020" y="4548692"/>
              <a:ext cx="396044" cy="2160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292080" y="4508705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metil</a:t>
              </a:r>
              <a:endParaRPr lang="es-MX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860032" y="4977172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Metil malonil- CoA sintetasa</a:t>
              </a:r>
              <a:endParaRPr lang="es-MX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014037" y="5519045"/>
              <a:ext cx="3276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Metil malonil - CoA</a:t>
              </a:r>
              <a:endParaRPr lang="es-MX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067944" y="4179360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3- metil malonil- CoA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445684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202</Words>
  <Application>Microsoft Office PowerPoint</Application>
  <PresentationFormat>Presentación en pantalla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pegarlonico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pegarlonico</dc:title>
  <dc:creator>Hp G42</dc:creator>
  <cp:lastModifiedBy>Hp G42</cp:lastModifiedBy>
  <cp:revision>28</cp:revision>
  <dcterms:created xsi:type="dcterms:W3CDTF">2014-10-11T02:07:06Z</dcterms:created>
  <dcterms:modified xsi:type="dcterms:W3CDTF">2014-10-11T07:18:23Z</dcterms:modified>
</cp:coreProperties>
</file>