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65" r:id="rId2"/>
    <p:sldId id="257" r:id="rId3"/>
    <p:sldId id="258" r:id="rId4"/>
    <p:sldId id="26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7" autoAdjust="0"/>
    <p:restoredTop sz="94660"/>
  </p:normalViewPr>
  <p:slideViewPr>
    <p:cSldViewPr snapToGrid="0">
      <p:cViewPr varScale="1">
        <p:scale>
          <a:sx n="46" d="100"/>
          <a:sy n="46" d="100"/>
        </p:scale>
        <p:origin x="-6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49519-48BD-415B-8C96-7A90CEBBCBC7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998E8-13ED-428E-8AA4-EE5251F56F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992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8328-66C1-430A-837F-E8E238FC3B8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96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37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41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36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252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07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39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15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92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5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61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88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12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32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528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984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29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D10-FD68-4858-8AB5-22F5C66A3584}" type="datetimeFigureOut">
              <a:rPr lang="es-MX" smtClean="0"/>
              <a:t>03/11/2014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404E2A-7285-4363-A86E-7B365C0B27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56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rbl.cvmbs.colostate.edu/hbooks/pathphys/endocrine/hypopit/gh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bbc.co.uk/mundo/noticias/2011/02/110217_cancer_enanismo_ecuador_men.s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wsj.com/articles/SB10001424052702304179704579459290223091978" TargetMode="External"/><Relationship Id="rId2" Type="http://schemas.openxmlformats.org/officeDocument/2006/relationships/hyperlink" Target="http://www.ncbi.nlm.nih.gov/pubmed/1514423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allcoo.com/cartoon/Abstract_backgrounds_12_1920x1200/wallpapers/1600x1200/abstract_colour_background_Stock%20colour_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eb4bio.com/assets/reticulo_endoplasmico_nucleo_02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7" b="89941" l="9961" r="89941">
                        <a14:foregroundMark x1="47266" y1="23535" x2="70020" y2="23340"/>
                        <a14:foregroundMark x1="72656" y1="23047" x2="55176" y2="20117"/>
                        <a14:foregroundMark x1="48047" y1="22070" x2="56445" y2="17090"/>
                        <a14:foregroundMark x1="60645" y1="17090" x2="54199" y2="17578"/>
                        <a14:backgroundMark x1="28516" y1="26758" x2="57617" y2="6250"/>
                        <a14:backgroundMark x1="18652" y1="71191" x2="55664" y2="78320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15061" r="13259" b="22157"/>
          <a:stretch/>
        </p:blipFill>
        <p:spPr bwMode="auto">
          <a:xfrm rot="20405255">
            <a:off x="6913240" y="124989"/>
            <a:ext cx="4699201" cy="39260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enome.jp/Fig/pdb/pdb1hlg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715">
            <a:off x="-1413903" y="2015827"/>
            <a:ext cx="7248128" cy="5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3F4"/>
              </a:clrFrom>
              <a:clrTo>
                <a:srgbClr val="F7F3F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585">
            <a:off x="1483494" y="-476875"/>
            <a:ext cx="5078288" cy="2849484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5339" r="1458" b="80859"/>
          <a:stretch/>
        </p:blipFill>
        <p:spPr>
          <a:xfrm>
            <a:off x="-76337" y="6021289"/>
            <a:ext cx="12373145" cy="9734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13 CuadroTexto"/>
          <p:cNvSpPr txBox="1"/>
          <p:nvPr/>
        </p:nvSpPr>
        <p:spPr>
          <a:xfrm>
            <a:off x="1685863" y="1326978"/>
            <a:ext cx="882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UNIVERSIDAD AUTONOMA DE CHIAPAS</a:t>
            </a:r>
          </a:p>
          <a:p>
            <a:pPr algn="ctr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FACULTAD DE CIENCIAS QUIMICAS</a:t>
            </a:r>
          </a:p>
          <a:p>
            <a:pPr algn="ctr"/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EXTENSION OCOZOCOAUTLA</a:t>
            </a:r>
          </a:p>
        </p:txBody>
      </p:sp>
      <p:sp>
        <p:nvSpPr>
          <p:cNvPr id="8" name="14 CuadroTexto"/>
          <p:cNvSpPr txBox="1"/>
          <p:nvPr/>
        </p:nvSpPr>
        <p:spPr>
          <a:xfrm>
            <a:off x="7149614" y="4267426"/>
            <a:ext cx="3457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BIOQUIMICA</a:t>
            </a:r>
          </a:p>
          <a:p>
            <a:pPr algn="ctr"/>
            <a:endParaRPr lang="es-MX" sz="2000" dirty="0">
              <a:solidFill>
                <a:schemeClr val="tx2">
                  <a:lumMod val="75000"/>
                </a:schemeClr>
              </a:solidFill>
              <a:latin typeface="Juice ITC" pitchFamily="82" charset="0"/>
            </a:endParaRPr>
          </a:p>
          <a:p>
            <a:pPr algn="ctr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COUTIÑO DIANA</a:t>
            </a:r>
          </a:p>
          <a:p>
            <a:pPr algn="ctr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DOMINGUEZ ZULEIMA</a:t>
            </a:r>
          </a:p>
          <a:p>
            <a:pPr algn="ctr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PEREZ FLORINDA</a:t>
            </a:r>
          </a:p>
          <a:p>
            <a:pPr algn="ctr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RUIZ VALERIA 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Juice ITC" pitchFamily="8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89332" y="2501999"/>
            <a:ext cx="9772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/>
              <a:t>Hormonas</a:t>
            </a:r>
            <a:endParaRPr lang="es-MX" sz="6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672717" y="3332996"/>
            <a:ext cx="395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Titular: Dra. Ana Olivia Cañas Urbina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605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5580535"/>
            <a:ext cx="8229600" cy="2967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http://howmed.net/physiology/hormones-of-pituitary-gland/</a:t>
            </a:r>
          </a:p>
        </p:txBody>
      </p:sp>
      <p:pic>
        <p:nvPicPr>
          <p:cNvPr id="4098" name="Picture 2" descr="http://howmed.net/wp-content/uploads/2011/07/endocrines-of-head-and-neck-and-their-horm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60648"/>
            <a:ext cx="87079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1544" y="4941168"/>
            <a:ext cx="8229600" cy="1394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Estimula al </a:t>
            </a:r>
            <a:r>
              <a:rPr lang="es-ES" dirty="0" err="1" smtClean="0"/>
              <a:t>higado</a:t>
            </a:r>
            <a:r>
              <a:rPr lang="es-ES" dirty="0" smtClean="0"/>
              <a:t> para que se produzca la hormona </a:t>
            </a:r>
            <a:r>
              <a:rPr lang="es-ES" dirty="0"/>
              <a:t>llamada </a:t>
            </a:r>
            <a:r>
              <a:rPr lang="es-ES" dirty="0" smtClean="0"/>
              <a:t>IGF-1, que es utilizada en el crecimiento de los niños.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</p:txBody>
      </p:sp>
      <p:pic>
        <p:nvPicPr>
          <p:cNvPr id="1026" name="Picture 2" descr="La hormona del crecimiento para la pérdida de pe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764705"/>
            <a:ext cx="5180938" cy="34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6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Estructura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5445225"/>
            <a:ext cx="8229600" cy="68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http://books.google.com.mx/books?id=r5bedH_aST0C&amp;printsec=frontcover&amp;hl=es&amp;source=gbs_ge_summary_r&amp;cad=0#v=onepage&amp;q&amp;f=false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1196752"/>
            <a:ext cx="4585295" cy="402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54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Función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 como función el crecimiento y la reproducción de las células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3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Efectos metabólicos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51584" y="1465768"/>
            <a:ext cx="6709906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000" dirty="0"/>
              <a:t>Esta hormona tienen efecto en la biomoléculas  como las  proteínas, lípidos y los carbohidratos.</a:t>
            </a:r>
          </a:p>
          <a:p>
            <a:endParaRPr lang="es-ES" sz="2000" dirty="0"/>
          </a:p>
          <a:p>
            <a:pPr marL="0" indent="0">
              <a:buNone/>
            </a:pPr>
            <a:r>
              <a:rPr lang="es-ES" sz="2000" b="1" dirty="0"/>
              <a:t>Metabolismo de proteínas: Se</a:t>
            </a:r>
            <a:r>
              <a:rPr lang="es-ES" sz="2000" dirty="0"/>
              <a:t> aumenta la absorción de los aminoacidos,por lo que se aumenta la síntesis de proteínas.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b="1" dirty="0"/>
              <a:t>El metabolismo de la grasa:</a:t>
            </a:r>
            <a:r>
              <a:rPr lang="es-ES" sz="2000" dirty="0"/>
              <a:t> Descomponen a los triglicéridos en los adipocitos</a:t>
            </a:r>
          </a:p>
          <a:p>
            <a:pPr marL="0" indent="0">
              <a:buNone/>
            </a:pPr>
            <a:r>
              <a:rPr lang="es-ES" sz="2000" dirty="0"/>
              <a:t>.</a:t>
            </a:r>
          </a:p>
          <a:p>
            <a:pPr marL="0" indent="0">
              <a:buNone/>
            </a:pPr>
            <a:r>
              <a:rPr lang="es-ES" sz="2000" b="1" dirty="0"/>
              <a:t>Metabolismo de los carbohidratos:</a:t>
            </a:r>
            <a:r>
              <a:rPr lang="es-ES" sz="2000" dirty="0"/>
              <a:t> Ayuda a que la glucosa se encuentre dentro de los niveles normales.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2351584" y="566124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http://arbl.cvmbs.colostate.edu/hbooks/pathphys/endocrine/hypopit/gh.html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287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600201"/>
            <a:ext cx="4618856" cy="4525963"/>
          </a:xfrm>
        </p:spPr>
        <p:txBody>
          <a:bodyPr/>
          <a:lstStyle/>
          <a:p>
            <a:r>
              <a:rPr lang="es-ES" dirty="0" smtClean="0"/>
              <a:t>Producción excesiva. Gigantismo</a:t>
            </a:r>
          </a:p>
          <a:p>
            <a:r>
              <a:rPr lang="es-ES" dirty="0" smtClean="0"/>
              <a:t>Producción mínima. Enanismo</a:t>
            </a:r>
          </a:p>
          <a:p>
            <a:endParaRPr lang="es-ES" dirty="0"/>
          </a:p>
        </p:txBody>
      </p:sp>
      <p:pic>
        <p:nvPicPr>
          <p:cNvPr id="2050" name="Picture 2" descr="http://img.webme.com/pic/a/aldiaconlamedicina/gigantismo-enanism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692696"/>
            <a:ext cx="3600400" cy="55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Cáncer </a:t>
            </a:r>
            <a:endParaRPr lang="es-ES" dirty="0"/>
          </a:p>
        </p:txBody>
      </p:sp>
      <p:pic>
        <p:nvPicPr>
          <p:cNvPr id="1026" name="Picture 2" descr="Imagen titulada Pérdida del control del crecimiento normal. La imagen muestra la división de una célula normal y el suicidio celular normal, o apoptosis, de una célula dañada. También muestra la división de una célula cancerosa, a través de varias etapas de mutación, que termina en un crecimiento sin contro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04" y="1340768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15681" y="6368494"/>
            <a:ext cx="46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http://www.cancer.gov/espanol/cancer/que-es</a:t>
            </a:r>
          </a:p>
        </p:txBody>
      </p:sp>
    </p:spTree>
    <p:extLst>
      <p:ext uri="{BB962C8B-B14F-4D97-AF65-F5344CB8AC3E}">
        <p14:creationId xmlns:p14="http://schemas.microsoft.com/office/powerpoint/2010/main" val="7177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79576" y="1268761"/>
            <a:ext cx="6709906" cy="4195481"/>
          </a:xfrm>
        </p:spPr>
        <p:txBody>
          <a:bodyPr/>
          <a:lstStyle/>
          <a:p>
            <a:r>
              <a:rPr lang="es-ES" dirty="0" smtClean="0"/>
              <a:t>Las personas de estatura baja, tienen menos probabilidad de padecer cáncer.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39616" y="58052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http://www.bbc.co.uk/mundo/noticias/2011/02/110217_cancer_enanismo_ecuador_men.shtml</a:t>
            </a:r>
            <a:endParaRPr lang="es-ES" dirty="0"/>
          </a:p>
          <a:p>
            <a:endParaRPr lang="es-ES" dirty="0"/>
          </a:p>
        </p:txBody>
      </p:sp>
      <p:pic>
        <p:nvPicPr>
          <p:cNvPr id="2050" name="Picture 2" descr="El doctor Guevara con los pobladores de Loja, Ecuador. (FOTO: USC/Scienc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7" y="2276873"/>
            <a:ext cx="4377714" cy="32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7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Activadores de la secreción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Grelina</a:t>
            </a:r>
          </a:p>
          <a:p>
            <a:r>
              <a:rPr lang="es-ES" dirty="0" smtClean="0"/>
              <a:t>Consumo excesivo de proteínas</a:t>
            </a:r>
          </a:p>
          <a:p>
            <a:r>
              <a:rPr lang="es-ES" dirty="0" smtClean="0"/>
              <a:t>Ayuno</a:t>
            </a:r>
          </a:p>
          <a:p>
            <a:r>
              <a:rPr lang="es-ES" dirty="0" smtClean="0"/>
              <a:t>Niveles bajos de azúcar en sangre</a:t>
            </a:r>
          </a:p>
          <a:p>
            <a:r>
              <a:rPr lang="es-ES" dirty="0" smtClean="0"/>
              <a:t>Estrógenos</a:t>
            </a:r>
          </a:p>
          <a:p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2351584" y="602128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http://www.myvmc.com/treatments/growth-hormone-for-weight-loss/</a:t>
            </a:r>
          </a:p>
        </p:txBody>
      </p:sp>
    </p:spTree>
    <p:extLst>
      <p:ext uri="{BB962C8B-B14F-4D97-AF65-F5344CB8AC3E}">
        <p14:creationId xmlns:p14="http://schemas.microsoft.com/office/powerpoint/2010/main" val="63668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Inhibidores de la secreción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Niveles altos de azúcar en sangre </a:t>
            </a:r>
          </a:p>
          <a:p>
            <a:r>
              <a:rPr lang="es-ES" dirty="0" smtClean="0"/>
              <a:t>Leptina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783632" y="580526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http://www.myvmc.com/treatments/growth-hormone-for-weight-loss/</a:t>
            </a:r>
          </a:p>
        </p:txBody>
      </p:sp>
    </p:spTree>
    <p:extLst>
      <p:ext uri="{BB962C8B-B14F-4D97-AF65-F5344CB8AC3E}">
        <p14:creationId xmlns:p14="http://schemas.microsoft.com/office/powerpoint/2010/main" val="145315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1764" y="224135"/>
            <a:ext cx="99544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HORMONAS </a:t>
            </a:r>
            <a:r>
              <a:rPr lang="es-ES" sz="4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GASTROINTESTINALES</a:t>
            </a:r>
            <a:endParaRPr lang="es-ES" sz="4000" b="0" cap="none" spc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1" y="1355287"/>
            <a:ext cx="7647709" cy="347958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39492" y="6365888"/>
            <a:ext cx="7952508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Koolman, J., &amp; Rhom, K. (2004). </a:t>
            </a:r>
            <a:r>
              <a:rPr kumimoji="0" lang="es-ES" sz="105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Bioquimica: Texto y Atlas.</a:t>
            </a:r>
            <a:r>
              <a:rPr kumimoji="0" lang="es-E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Panamericana; Disponible en_http://books.google.com.mx/books?id=f61Mvd-vl60C&amp;pg=PA370&amp;dq=HORMONAS&amp;hl=es&amp;sa=X&amp;ei=vUZKVN-PCcbH8AHPrYDACA&amp;ved=0CCkQ6AEwAw#v=onepage&amp;q=HORMONAS&amp;f=false.</a:t>
            </a:r>
            <a:endParaRPr kumimoji="0" lang="es-MX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06781" y="4752080"/>
            <a:ext cx="7647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Clasificación de las hormonas. Las hormonas gastrointestinales son una familia grande de péptidos y son secretadas por células endocrinas que extensamente se distribuyen en todas partes de la mucosa y páncreas</a:t>
            </a:r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452254" y="1433313"/>
            <a:ext cx="3990109" cy="2973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9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Usos Actuales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1544" y="1268761"/>
            <a:ext cx="7992888" cy="3024336"/>
          </a:xfrm>
        </p:spPr>
        <p:txBody>
          <a:bodyPr>
            <a:normAutofit/>
          </a:bodyPr>
          <a:lstStyle/>
          <a:p>
            <a:r>
              <a:rPr lang="es-ES" dirty="0"/>
              <a:t>Tratamiento para niños con retraso en crecimiento</a:t>
            </a:r>
          </a:p>
          <a:p>
            <a:r>
              <a:rPr lang="es-ES" dirty="0"/>
              <a:t>Mejora del  rendimiento atlético</a:t>
            </a:r>
          </a:p>
          <a:p>
            <a:r>
              <a:rPr lang="es-ES" dirty="0"/>
              <a:t>Tratamiento antienvejecimiento</a:t>
            </a:r>
          </a:p>
          <a:p>
            <a:r>
              <a:rPr lang="es-ES" dirty="0"/>
              <a:t>Mejora de la producción de leche</a:t>
            </a:r>
          </a:p>
          <a:p>
            <a:r>
              <a:rPr lang="es-ES" dirty="0"/>
              <a:t>Crecimiento muscular de cerdos</a:t>
            </a:r>
          </a:p>
          <a:p>
            <a:r>
              <a:rPr lang="es-ES" dirty="0"/>
              <a:t>Tratamiento para la obesidad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19536" y="479715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2"/>
              </a:rPr>
              <a:t>http://books.google.com.mx/books?id=YadMP-60piMC&amp;pg=PA120&amp;lpg=PA120&amp;dq=la+leche+hormonada+y+el+cancer&amp;source=bl&amp;ots=WcCBIOJgRc&amp;sig=ArPVhmK2sPcyORubHPcWSq8VXSw&amp;hl=es&amp;sa=X&amp;ei=9wZYVPCWGNi0yATRz4CwAg&amp;ved=0CCoQ6AEwAg#v=onepage&amp;q=la%20leche%20hormonada%20y%20el%20cancer&amp;f=false</a:t>
            </a:r>
          </a:p>
          <a:p>
            <a:r>
              <a:rPr lang="es-ES" sz="1400" dirty="0">
                <a:hlinkClick r:id="rId2"/>
              </a:rPr>
              <a:t>http://www.ncbi.nlm.nih.gov/pubmed/15144231</a:t>
            </a:r>
            <a:endParaRPr lang="es-ES" sz="1400" dirty="0"/>
          </a:p>
          <a:p>
            <a:r>
              <a:rPr lang="es-ES" sz="1400" dirty="0">
                <a:hlinkClick r:id="rId3"/>
              </a:rPr>
              <a:t>http://online.wsj.com/articles/SB10001424052702304179704579459290223091978</a:t>
            </a:r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95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93" y="933847"/>
            <a:ext cx="7981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45778" y="5517232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http://www.ncbi.nlm.nih.gov/pubmed/15144231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55" y="2852937"/>
            <a:ext cx="61150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351584" y="33265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Investigaciones </a:t>
            </a:r>
            <a:r>
              <a:rPr lang="es-ES" dirty="0"/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38883" y="5013176"/>
            <a:ext cx="8234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http://online.wsj.com/articles/SB10001424052702304179704579459290223091978</a:t>
            </a:r>
          </a:p>
        </p:txBody>
      </p:sp>
    </p:spTree>
    <p:extLst>
      <p:ext uri="{BB962C8B-B14F-4D97-AF65-F5344CB8AC3E}">
        <p14:creationId xmlns:p14="http://schemas.microsoft.com/office/powerpoint/2010/main" val="10235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10491" y="332509"/>
            <a:ext cx="1055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tabla 1 resume </a:t>
            </a:r>
            <a:r>
              <a:rPr lang="es-MX" dirty="0"/>
              <a:t>los efectos y estímulos para la liberación de las hormonas gastrointestinales </a:t>
            </a:r>
            <a:r>
              <a:rPr lang="es-MX" dirty="0" smtClean="0"/>
              <a:t>principales: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592829"/>
                  </p:ext>
                </p:extLst>
              </p:nvPr>
            </p:nvGraphicFramePr>
            <p:xfrm>
              <a:off x="2032000" y="719666"/>
              <a:ext cx="9003145" cy="4964439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2182924"/>
                    <a:gridCol w="1343685"/>
                    <a:gridCol w="5476536"/>
                  </a:tblGrid>
                  <a:tr h="657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Hormona/Péptido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600" dirty="0" smtClean="0"/>
                            <a:t>No. De Aminoácidos</a:t>
                          </a:r>
                          <a:endParaRPr lang="es-MX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Acciones Fisiológicas</a:t>
                          </a:r>
                          <a:r>
                            <a:rPr lang="es-MX" baseline="0" dirty="0" smtClean="0"/>
                            <a:t> Principales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37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Gastrina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17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MX" dirty="0" smtClean="0"/>
                            <a:t>Estimulan la secreción de ácido gástrico, pepsinógeno, factor intrínseco y secretina;</a:t>
                          </a:r>
                          <a:r>
                            <a:rPr lang="es-MX" baseline="0" dirty="0" smtClean="0"/>
                            <a:t> estimular el crecimiento de la mucosa intestinal; aumentar gástrico.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37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Secretina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27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Estimula</a:t>
                          </a:r>
                          <a:r>
                            <a:rPr lang="es-MX" baseline="0" dirty="0" smtClean="0"/>
                            <a:t> la secreción pancreática de HC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MX" b="0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MX" b="0" i="1" baseline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s-MX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s-MX" dirty="0" smtClean="0"/>
                            <a:t>, enzimas e insulina, inhibe</a:t>
                          </a:r>
                          <a:r>
                            <a:rPr lang="es-MX" baseline="0" dirty="0" smtClean="0"/>
                            <a:t> la liberación de gastrina y la secreción de ácido gástrico.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37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Colecisticinina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8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Estimula el vaciamiento de la vesícula biliar, la secreción</a:t>
                          </a:r>
                          <a:r>
                            <a:rPr lang="es-MX" baseline="0" dirty="0" smtClean="0"/>
                            <a:t> pancreática de enzimas digestivas. Se libera en respuesta a productos de la digestión de lípidos y proteínas.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6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Péptido Inhibidor Gástrico.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42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Inhibidor potente</a:t>
                          </a:r>
                          <a:r>
                            <a:rPr lang="es-MX" baseline="0" dirty="0" smtClean="0"/>
                            <a:t> de la secreción ácida. Estimular la liberación pancreática de la insulina.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592829"/>
                  </p:ext>
                </p:extLst>
              </p:nvPr>
            </p:nvGraphicFramePr>
            <p:xfrm>
              <a:off x="2032000" y="719666"/>
              <a:ext cx="9003145" cy="449657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2182924"/>
                    <a:gridCol w="1343685"/>
                    <a:gridCol w="5476536"/>
                  </a:tblGrid>
                  <a:tr h="657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Hormona/Péptido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600" dirty="0" smtClean="0"/>
                            <a:t>No. De Aminoácidos</a:t>
                          </a:r>
                          <a:endParaRPr lang="es-MX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Acciones Fisiológicas</a:t>
                          </a:r>
                          <a:r>
                            <a:rPr lang="es-MX" baseline="0" dirty="0" smtClean="0"/>
                            <a:t> Principales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37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Gastrina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17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MX" dirty="0" smtClean="0"/>
                            <a:t>Estimulan la secreción de ácido gástrico, pepsinógeno, factor intrínseco y secretina;</a:t>
                          </a:r>
                          <a:r>
                            <a:rPr lang="es-MX" baseline="0" dirty="0" smtClean="0"/>
                            <a:t> estimular el crecimiento de la mucosa intestinal; aumentar gástrico.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37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Secretina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27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4516" t="-166471" r="-222" b="-171765"/>
                          </a:stretch>
                        </a:blipFill>
                      </a:tcPr>
                    </a:tc>
                  </a:tr>
                  <a:tr h="1037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Colecisticinina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8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Estimula el vaciamiento de la vesícula biliar, la secreción</a:t>
                          </a:r>
                          <a:r>
                            <a:rPr lang="es-MX" baseline="0" dirty="0" smtClean="0"/>
                            <a:t> pancreática de enzimas digestivas. Se libera en respuesta a productos de la digestión de lípidos y proteínas.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6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Péptido Inhibidor Gástrico.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dirty="0" smtClean="0"/>
                            <a:t>42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Inhibidor potente</a:t>
                          </a:r>
                          <a:r>
                            <a:rPr lang="es-MX" baseline="0" dirty="0" smtClean="0"/>
                            <a:t> de la secreción ácida. Estimular la liberación pancreática de la insulina.</a:t>
                          </a:r>
                          <a:endParaRPr lang="es-MX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ángulo 6"/>
          <p:cNvSpPr/>
          <p:nvPr/>
        </p:nvSpPr>
        <p:spPr>
          <a:xfrm>
            <a:off x="4405746" y="5738289"/>
            <a:ext cx="8271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Fuente:</a:t>
            </a:r>
          </a:p>
          <a:p>
            <a:r>
              <a:rPr lang="es-MX" sz="1200" dirty="0" smtClean="0"/>
              <a:t>http</a:t>
            </a:r>
            <a:r>
              <a:rPr lang="es-MX" sz="1200" dirty="0"/>
              <a:t>://</a:t>
            </a:r>
            <a:r>
              <a:rPr lang="es-MX" sz="1200" dirty="0" smtClean="0"/>
              <a:t>books.google.com.mx/books?id=r5bedH_aST0C&amp;pg=PA681&amp;dq=hormonas+voet+y+voet&amp;hl=es&amp;sa=X&amp;ei=f6VNVM-PFsn68QGo0oHQBA&amp;ved=0CB0Q6AEwAA#v=onepage&amp;q=hormonas%20voet%20y%20voet&amp;f=false</a:t>
            </a:r>
          </a:p>
          <a:p>
            <a:r>
              <a:rPr lang="es-MX" sz="1200" dirty="0"/>
              <a:t> </a:t>
            </a:r>
            <a:r>
              <a:rPr lang="es-MX" sz="1200" dirty="0" err="1"/>
              <a:t>Burtis</a:t>
            </a:r>
            <a:r>
              <a:rPr lang="es-MX" sz="1200" dirty="0"/>
              <a:t> CA, </a:t>
            </a:r>
            <a:r>
              <a:rPr lang="es-MX" sz="1200" dirty="0" err="1"/>
              <a:t>Ashwood</a:t>
            </a:r>
            <a:r>
              <a:rPr lang="es-MX" sz="1200" dirty="0"/>
              <a:t> ER, </a:t>
            </a:r>
            <a:r>
              <a:rPr lang="es-MX" sz="1200" dirty="0" err="1"/>
              <a:t>Bruns</a:t>
            </a:r>
            <a:r>
              <a:rPr lang="es-MX" sz="1200" dirty="0"/>
              <a:t> DE. </a:t>
            </a:r>
            <a:r>
              <a:rPr lang="es-MX" sz="1200" i="1" dirty="0" err="1"/>
              <a:t>Tietz</a:t>
            </a:r>
            <a:r>
              <a:rPr lang="es-MX" sz="1200" i="1" dirty="0"/>
              <a:t> Libro de texto de Química Clínica y Diagnóstico Molecular, 5ª edición</a:t>
            </a:r>
            <a:r>
              <a:rPr lang="es-MX" sz="1200" dirty="0"/>
              <a:t> . </a:t>
            </a:r>
            <a:r>
              <a:rPr lang="es-MX" sz="1200" dirty="0" err="1"/>
              <a:t>Elsevier</a:t>
            </a:r>
            <a:r>
              <a:rPr lang="es-MX" sz="1200" dirty="0"/>
              <a:t> Saunders. p. 1719</a:t>
            </a:r>
          </a:p>
        </p:txBody>
      </p:sp>
    </p:spTree>
    <p:extLst>
      <p:ext uri="{BB962C8B-B14F-4D97-AF65-F5344CB8AC3E}">
        <p14:creationId xmlns:p14="http://schemas.microsoft.com/office/powerpoint/2010/main" val="17380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oteína SCT (Homo sapiens) - red de interacción CAD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84" y="185592"/>
            <a:ext cx="5871151" cy="65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8" y="2557661"/>
            <a:ext cx="3906982" cy="179901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38259" y="644635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dirty="0" smtClean="0"/>
              <a:t>Fuente: http://string90.embl.de/newstring_cgi/show_network_section.pl?taskId=2W2qyPdgsNuX&amp;allnodes=1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7873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59436" y="415636"/>
            <a:ext cx="332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dirty="0" smtClean="0"/>
              <a:t>ESTRUCTURAS</a:t>
            </a:r>
            <a:endParaRPr lang="es-MX" sz="3200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1" y="708023"/>
            <a:ext cx="5300002" cy="177817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60471" y="2486200"/>
            <a:ext cx="530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Fig. 1- Estructura de la Gastrina.17 Humano</a:t>
            </a:r>
            <a:endParaRPr lang="es-MX" dirty="0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4241" y="2061762"/>
            <a:ext cx="2806543" cy="43940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31273" y="5153891"/>
            <a:ext cx="529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Fig. 2- Alfa polipéptido relacionado con la calcitonina, induce la vasodilatación.</a:t>
            </a:r>
            <a:endParaRPr lang="es-MX" dirty="0"/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52" y="1059952"/>
            <a:ext cx="4181666" cy="409393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414589" y="4956463"/>
            <a:ext cx="4177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Fig. 3- Receptor de la Secretina, la actividad de este receptor esta mediada por proteínas G </a:t>
            </a:r>
            <a:endParaRPr lang="es-MX" sz="1600" dirty="0"/>
          </a:p>
        </p:txBody>
      </p:sp>
      <p:sp>
        <p:nvSpPr>
          <p:cNvPr id="14" name="Rectángulo 13"/>
          <p:cNvSpPr/>
          <p:nvPr/>
        </p:nvSpPr>
        <p:spPr>
          <a:xfrm>
            <a:off x="3602181" y="6006866"/>
            <a:ext cx="8714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Fuentes: http</a:t>
            </a:r>
            <a:r>
              <a:rPr lang="es-MX" sz="1200" dirty="0"/>
              <a:t>://string90.embl.de/newstring_cgi/show_network_section.pl?&amp;</a:t>
            </a:r>
            <a:r>
              <a:rPr lang="es-MX" sz="1200" dirty="0" smtClean="0"/>
              <a:t>targetmode=proteins&amp;caller_identity=swiss_model&amp;network_flavor=evidence&amp;identifier=9606.ENSP00000176195</a:t>
            </a:r>
          </a:p>
          <a:p>
            <a:r>
              <a:rPr lang="es-MX" sz="1200" dirty="0"/>
              <a:t>https://www.redclinica.cl/Portals/0/Users/014/14/14/Publicaciones/Revista/gastrina_hormona_multiples%20funciones.pdf</a:t>
            </a:r>
          </a:p>
        </p:txBody>
      </p:sp>
    </p:spTree>
    <p:extLst>
      <p:ext uri="{BB962C8B-B14F-4D97-AF65-F5344CB8AC3E}">
        <p14:creationId xmlns:p14="http://schemas.microsoft.com/office/powerpoint/2010/main" val="31856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86" y="169054"/>
            <a:ext cx="7629941" cy="564323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34031" y="6550223"/>
            <a:ext cx="475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smtClean="0"/>
              <a:t>Fuente: http://www.genome.jp/dbget-bin/www_bget?C13523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96096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47528" y="764704"/>
            <a:ext cx="4824536" cy="54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sz="1800" b="1" dirty="0"/>
              <a:t>Gastrina</a:t>
            </a:r>
            <a:r>
              <a:rPr lang="es-MX" sz="1800" dirty="0"/>
              <a:t>: Se lleva acabo en la mucosa  gástrica, esta estimula la producción de HCl y  su vez de pepsinogemo (zimógenos no activadas.)</a:t>
            </a:r>
          </a:p>
          <a:p>
            <a:pPr algn="just"/>
            <a:r>
              <a:rPr lang="es-MX" sz="1800" dirty="0"/>
              <a:t>La liberación de la gastrina se da por proteínas y  aminoácidos</a:t>
            </a:r>
          </a:p>
          <a:p>
            <a:pPr algn="just"/>
            <a:r>
              <a:rPr lang="es-MX" sz="1800" dirty="0"/>
              <a:t>Su principal inhibidor es el acido clorhídrico</a:t>
            </a:r>
          </a:p>
          <a:p>
            <a:pPr algn="just"/>
            <a:r>
              <a:rPr lang="es-MX" sz="1800" b="1" dirty="0"/>
              <a:t>Secretina</a:t>
            </a:r>
            <a:r>
              <a:rPr lang="es-MX" sz="1800" dirty="0"/>
              <a:t>:  se produce en el duodeno y estimula la producción de bicarbonato (HCO3) , su función principal el la de neutralizar el acido clorhídrico (HCl)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b="1" dirty="0"/>
              <a:t>Colessitocinina</a:t>
            </a:r>
            <a:r>
              <a:rPr lang="es-MX" sz="1800" dirty="0"/>
              <a:t>: produce en el duodeno y ayuda a vaciarse la vesícula biliar pero también ayuda en la producción del bicarbonato(HCO3), inhibiendo al vaciado gástrico . La liberación de esta hormona se debe a la presencia de lípidos  (ácidos grasos y proteínas presentes).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b="1" dirty="0"/>
              <a:t>Péptido inhibidor gástrico:  </a:t>
            </a:r>
            <a:r>
              <a:rPr lang="es-MX" sz="1800" dirty="0"/>
              <a:t>producidas por la  cubierta del intestino delgado.  Potente inhibidor   de acido gástrico y además ayuda en el vaciamiento gástrico, pero una de las principales funciones es la de la producción de insulina a nivel pancreático ya al haber glucosa en el  estoma esta se activa.</a:t>
            </a:r>
          </a:p>
          <a:p>
            <a:pPr algn="just"/>
            <a:endParaRPr lang="es-MX" sz="1800" dirty="0"/>
          </a:p>
          <a:p>
            <a:endParaRPr lang="es-MX" dirty="0"/>
          </a:p>
        </p:txBody>
      </p:sp>
      <p:pic>
        <p:nvPicPr>
          <p:cNvPr id="1026" name="Picture 2" descr="https://encrypted-tbn2.gstatic.com/images?q=tbn:ANd9GcQGrKVJ02SSdTVRMJwoyiNioi7vG2k91ptTIGaEpGBbAYXlMC5u1ZYV8V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980728"/>
            <a:ext cx="37444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leducador.com/pr/images/stories/fotos_planes_de_clase/pln_nat_01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980728"/>
            <a:ext cx="37444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7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51584" y="2204864"/>
            <a:ext cx="8316416" cy="2376264"/>
          </a:xfrm>
        </p:spPr>
        <p:txBody>
          <a:bodyPr>
            <a:normAutofit/>
          </a:bodyPr>
          <a:lstStyle/>
          <a:p>
            <a:r>
              <a:rPr lang="es-ES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Cáncer: la perdida del control de crecimiento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848947"/>
            <a:ext cx="9144000" cy="1655762"/>
          </a:xfrm>
        </p:spPr>
        <p:txBody>
          <a:bodyPr/>
          <a:lstStyle/>
          <a:p>
            <a:r>
              <a:rPr lang="es-ES" dirty="0"/>
              <a:t>A</a:t>
            </a:r>
            <a:r>
              <a:rPr lang="es-ES" dirty="0" smtClean="0"/>
              <a:t>bordado como cáncer y hormonas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55324" y="224136"/>
            <a:ext cx="7465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HORMONAS DEL CRECIMIENTO(</a:t>
            </a:r>
            <a:r>
              <a:rPr lang="es-ES" sz="40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Hgh</a:t>
            </a:r>
            <a:r>
              <a:rPr lang="es-ES" sz="4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86" y="2060848"/>
            <a:ext cx="5735782" cy="34795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54086" y="4752080"/>
            <a:ext cx="57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Clasificación de las hormonas. </a:t>
            </a:r>
          </a:p>
        </p:txBody>
      </p:sp>
      <p:sp>
        <p:nvSpPr>
          <p:cNvPr id="6" name="Elipse 5"/>
          <p:cNvSpPr/>
          <p:nvPr/>
        </p:nvSpPr>
        <p:spPr>
          <a:xfrm>
            <a:off x="3254086" y="2313876"/>
            <a:ext cx="5735782" cy="3226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3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678</Words>
  <Application>Microsoft Office PowerPoint</Application>
  <PresentationFormat>Personalizado</PresentationFormat>
  <Paragraphs>106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Cáncer: la perdida del control de crecimiento</vt:lpstr>
      <vt:lpstr>Presentación de PowerPoint</vt:lpstr>
      <vt:lpstr>Presentación de PowerPoint</vt:lpstr>
      <vt:lpstr>Presentación de PowerPoint</vt:lpstr>
      <vt:lpstr>Estructura  </vt:lpstr>
      <vt:lpstr>Función </vt:lpstr>
      <vt:lpstr>Efectos metabólicos</vt:lpstr>
      <vt:lpstr>Presentación de PowerPoint</vt:lpstr>
      <vt:lpstr>Cáncer </vt:lpstr>
      <vt:lpstr>Presentación de PowerPoint</vt:lpstr>
      <vt:lpstr>Activadores de la secreción </vt:lpstr>
      <vt:lpstr>Inhibidores de la secreción </vt:lpstr>
      <vt:lpstr>Usos Actuales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Vale</cp:lastModifiedBy>
  <cp:revision>17</cp:revision>
  <dcterms:created xsi:type="dcterms:W3CDTF">2014-10-24T12:37:22Z</dcterms:created>
  <dcterms:modified xsi:type="dcterms:W3CDTF">2014-11-04T03:18:53Z</dcterms:modified>
</cp:coreProperties>
</file>