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3" r:id="rId2"/>
    <p:sldId id="282" r:id="rId3"/>
    <p:sldId id="259" r:id="rId4"/>
    <p:sldId id="307" r:id="rId5"/>
    <p:sldId id="308" r:id="rId6"/>
    <p:sldId id="304" r:id="rId7"/>
    <p:sldId id="309" r:id="rId8"/>
    <p:sldId id="284" r:id="rId9"/>
    <p:sldId id="283" r:id="rId10"/>
    <p:sldId id="287" r:id="rId11"/>
    <p:sldId id="310" r:id="rId12"/>
    <p:sldId id="285" r:id="rId13"/>
    <p:sldId id="258" r:id="rId14"/>
    <p:sldId id="286" r:id="rId15"/>
    <p:sldId id="312" r:id="rId16"/>
    <p:sldId id="311" r:id="rId17"/>
    <p:sldId id="314" r:id="rId18"/>
    <p:sldId id="315" r:id="rId19"/>
    <p:sldId id="316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341" r:id="rId44"/>
    <p:sldId id="342" r:id="rId45"/>
    <p:sldId id="343" r:id="rId46"/>
    <p:sldId id="344" r:id="rId4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5200"/>
    <a:srgbClr val="746300"/>
    <a:srgbClr val="737000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 autoAdjust="0"/>
    <p:restoredTop sz="94660"/>
  </p:normalViewPr>
  <p:slideViewPr>
    <p:cSldViewPr>
      <p:cViewPr varScale="1">
        <p:scale>
          <a:sx n="42" d="100"/>
          <a:sy n="42" d="100"/>
        </p:scale>
        <p:origin x="132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7FBF0-AC02-4257-8936-753888F7B247}" type="datetimeFigureOut">
              <a:rPr lang="es-MX" smtClean="0"/>
              <a:t>31/08/2014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CFF31-DED2-4330-8741-FE50F2BB7F0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7FBF0-AC02-4257-8936-753888F7B247}" type="datetimeFigureOut">
              <a:rPr lang="es-MX" smtClean="0"/>
              <a:t>31/08/2014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CFF31-DED2-4330-8741-FE50F2BB7F0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7FBF0-AC02-4257-8936-753888F7B247}" type="datetimeFigureOut">
              <a:rPr lang="es-MX" smtClean="0"/>
              <a:t>31/08/2014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CFF31-DED2-4330-8741-FE50F2BB7F0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7FBF0-AC02-4257-8936-753888F7B247}" type="datetimeFigureOut">
              <a:rPr lang="es-MX" smtClean="0"/>
              <a:t>31/08/2014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CFF31-DED2-4330-8741-FE50F2BB7F0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7FBF0-AC02-4257-8936-753888F7B247}" type="datetimeFigureOut">
              <a:rPr lang="es-MX" smtClean="0"/>
              <a:t>31/08/2014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CFF31-DED2-4330-8741-FE50F2BB7F0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7FBF0-AC02-4257-8936-753888F7B247}" type="datetimeFigureOut">
              <a:rPr lang="es-MX" smtClean="0"/>
              <a:t>31/08/2014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CFF31-DED2-4330-8741-FE50F2BB7F0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7FBF0-AC02-4257-8936-753888F7B247}" type="datetimeFigureOut">
              <a:rPr lang="es-MX" smtClean="0"/>
              <a:t>31/08/2014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CFF31-DED2-4330-8741-FE50F2BB7F0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7FBF0-AC02-4257-8936-753888F7B247}" type="datetimeFigureOut">
              <a:rPr lang="es-MX" smtClean="0"/>
              <a:t>31/08/2014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CFF31-DED2-4330-8741-FE50F2BB7F0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7FBF0-AC02-4257-8936-753888F7B247}" type="datetimeFigureOut">
              <a:rPr lang="es-MX" smtClean="0"/>
              <a:t>31/08/2014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CFF31-DED2-4330-8741-FE50F2BB7F0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7FBF0-AC02-4257-8936-753888F7B247}" type="datetimeFigureOut">
              <a:rPr lang="es-MX" smtClean="0"/>
              <a:t>31/08/2014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CFF31-DED2-4330-8741-FE50F2BB7F09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7FBF0-AC02-4257-8936-753888F7B247}" type="datetimeFigureOut">
              <a:rPr lang="es-MX" smtClean="0"/>
              <a:t>31/08/2014</a:t>
            </a:fld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DCFF31-DED2-4330-8741-FE50F2BB7F09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9DCFF31-DED2-4330-8741-FE50F2BB7F09}" type="slidenum">
              <a:rPr lang="es-MX" smtClean="0"/>
              <a:t>‹Nº›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067FBF0-AC02-4257-8936-753888F7B247}" type="datetimeFigureOut">
              <a:rPr lang="es-MX" smtClean="0"/>
              <a:t>31/08/2014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7" Type="http://schemas.microsoft.com/office/2007/relationships/hdphoto" Target="../media/hdphoto6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20.png"/><Relationship Id="rId9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enome.jp/kegg-bin/get_htext?ko01000+3.2.1.2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enda-enzymes.org/Mol/Mol.php4?n=318187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enda-enzymes.org/php/result_flat.php4?ecno=3.2.1.20&amp;Suchword=&amp;organism%5b%5d=Homo+sapiens&amp;show_tm=0" TargetMode="External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enda-enzymes.org/php/result_flat.php4?ecno=3.2.1.20&amp;Suchword=&amp;organism%5b%5d=Homo+sapiens&amp;show_tm=0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wallcoo.com/cartoon/Abstract_backgrounds_12_1920x1200/wallpapers/1600x1200/abstract_colour_background_Stock%20colour_7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60432" cy="634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web4bio.com/assets/reticulo_endoplasmico_nucleo_02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67" b="89941" l="9961" r="89941">
                        <a14:foregroundMark x1="47266" y1="23535" x2="70020" y2="23340"/>
                        <a14:foregroundMark x1="72656" y1="23047" x2="55176" y2="20117"/>
                        <a14:foregroundMark x1="48047" y1="22070" x2="56445" y2="17090"/>
                        <a14:foregroundMark x1="60645" y1="17090" x2="54199" y2="17578"/>
                        <a14:backgroundMark x1="28516" y1="26758" x2="57617" y2="6250"/>
                        <a14:backgroundMark x1="18652" y1="71191" x2="55664" y2="78320"/>
                      </a14:backgroundRemoval>
                    </a14:imgEffect>
                    <a14:imgEffect>
                      <a14:artisticCrisscrossEtching/>
                    </a14:imgEffect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95" t="15061" r="13259" b="22157"/>
          <a:stretch/>
        </p:blipFill>
        <p:spPr bwMode="auto">
          <a:xfrm rot="20405255">
            <a:off x="3917369" y="331266"/>
            <a:ext cx="4699201" cy="392601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genome.jp/Fig/pdb/pdb1hlg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9715">
            <a:off x="-1427270" y="775962"/>
            <a:ext cx="7248128" cy="543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7F3F4"/>
              </a:clrFrom>
              <a:clrTo>
                <a:srgbClr val="F7F3F4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1585">
            <a:off x="581693" y="-210276"/>
            <a:ext cx="5078288" cy="2849484"/>
          </a:xfrm>
          <a:prstGeom prst="rect">
            <a:avLst/>
          </a:prstGeom>
        </p:spPr>
      </p:pic>
      <p:pic>
        <p:nvPicPr>
          <p:cNvPr id="10" name="Imagen 4"/>
          <p:cNvPicPr>
            <a:picLocks noChangeAspect="1"/>
          </p:cNvPicPr>
          <p:nvPr/>
        </p:nvPicPr>
        <p:blipFill rotWithShape="1"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GlowDiffused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t="5339" r="1458" b="80859"/>
          <a:stretch/>
        </p:blipFill>
        <p:spPr>
          <a:xfrm>
            <a:off x="-53695" y="6021288"/>
            <a:ext cx="8586135" cy="97343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" name="13 CuadroTexto"/>
          <p:cNvSpPr txBox="1"/>
          <p:nvPr/>
        </p:nvSpPr>
        <p:spPr>
          <a:xfrm>
            <a:off x="1238665" y="1541999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tx2">
                    <a:lumMod val="75000"/>
                  </a:schemeClr>
                </a:solidFill>
                <a:latin typeface="Juice ITC" pitchFamily="82" charset="0"/>
              </a:rPr>
              <a:t>UNIVERSIDAD AUTONOMA DE CHIAPAS</a:t>
            </a:r>
          </a:p>
          <a:p>
            <a:pPr algn="ctr"/>
            <a:r>
              <a:rPr lang="es-MX" sz="2400" b="1" dirty="0" smtClean="0">
                <a:solidFill>
                  <a:schemeClr val="tx2">
                    <a:lumMod val="75000"/>
                  </a:schemeClr>
                </a:solidFill>
                <a:latin typeface="Juice ITC" pitchFamily="82" charset="0"/>
              </a:rPr>
              <a:t>FACULTAD DE CIENCIAS QUIMICAS</a:t>
            </a:r>
          </a:p>
          <a:p>
            <a:pPr algn="ctr"/>
            <a:r>
              <a:rPr lang="es-MX" sz="2000" b="1" dirty="0" smtClean="0">
                <a:solidFill>
                  <a:schemeClr val="tx2">
                    <a:lumMod val="75000"/>
                  </a:schemeClr>
                </a:solidFill>
                <a:latin typeface="Juice ITC" pitchFamily="82" charset="0"/>
              </a:rPr>
              <a:t>EXTENSION OCOZOCOAUTLA</a:t>
            </a:r>
            <a:endParaRPr lang="es-MX" sz="2000" b="1" dirty="0">
              <a:solidFill>
                <a:schemeClr val="tx2">
                  <a:lumMod val="75000"/>
                </a:schemeClr>
              </a:solidFill>
              <a:latin typeface="Juice ITC" pitchFamily="82" charset="0"/>
            </a:endParaRPr>
          </a:p>
        </p:txBody>
      </p:sp>
      <p:sp>
        <p:nvSpPr>
          <p:cNvPr id="8" name="14 CuadroTexto"/>
          <p:cNvSpPr txBox="1"/>
          <p:nvPr/>
        </p:nvSpPr>
        <p:spPr>
          <a:xfrm>
            <a:off x="5627431" y="4111729"/>
            <a:ext cx="34579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solidFill>
                  <a:schemeClr val="tx2">
                    <a:lumMod val="75000"/>
                  </a:schemeClr>
                </a:solidFill>
                <a:latin typeface="Juice ITC" pitchFamily="82" charset="0"/>
              </a:rPr>
              <a:t>BIOQUIMICA</a:t>
            </a:r>
            <a:endParaRPr lang="es-MX" sz="2000" dirty="0">
              <a:solidFill>
                <a:schemeClr val="tx2">
                  <a:lumMod val="75000"/>
                </a:schemeClr>
              </a:solidFill>
              <a:latin typeface="Juice ITC" pitchFamily="82" charset="0"/>
            </a:endParaRPr>
          </a:p>
          <a:p>
            <a:pPr algn="ctr"/>
            <a:endParaRPr lang="es-MX" sz="2000" dirty="0" smtClean="0">
              <a:solidFill>
                <a:schemeClr val="tx2">
                  <a:lumMod val="75000"/>
                </a:schemeClr>
              </a:solidFill>
              <a:latin typeface="Juice ITC" pitchFamily="82" charset="0"/>
            </a:endParaRPr>
          </a:p>
          <a:p>
            <a:pPr algn="ctr"/>
            <a:r>
              <a:rPr lang="es-MX" sz="2000" dirty="0" smtClean="0">
                <a:solidFill>
                  <a:schemeClr val="tx2">
                    <a:lumMod val="75000"/>
                  </a:schemeClr>
                </a:solidFill>
                <a:latin typeface="Juice ITC" pitchFamily="82" charset="0"/>
              </a:rPr>
              <a:t>COUTIÑO DIANA</a:t>
            </a:r>
          </a:p>
          <a:p>
            <a:pPr algn="ctr"/>
            <a:r>
              <a:rPr lang="es-MX" sz="2000" dirty="0" smtClean="0">
                <a:solidFill>
                  <a:schemeClr val="tx2">
                    <a:lumMod val="75000"/>
                  </a:schemeClr>
                </a:solidFill>
                <a:latin typeface="Juice ITC" pitchFamily="82" charset="0"/>
              </a:rPr>
              <a:t>DOMINGUEZ ZULEIMA</a:t>
            </a:r>
          </a:p>
          <a:p>
            <a:pPr algn="ctr"/>
            <a:r>
              <a:rPr lang="es-MX" sz="2000" dirty="0" smtClean="0">
                <a:solidFill>
                  <a:schemeClr val="tx2">
                    <a:lumMod val="75000"/>
                  </a:schemeClr>
                </a:solidFill>
                <a:latin typeface="Juice ITC" pitchFamily="82" charset="0"/>
              </a:rPr>
              <a:t>PEREZ FLORINDA</a:t>
            </a:r>
          </a:p>
          <a:p>
            <a:pPr algn="ctr"/>
            <a:r>
              <a:rPr lang="es-MX" sz="2000" dirty="0" smtClean="0">
                <a:solidFill>
                  <a:schemeClr val="tx2">
                    <a:lumMod val="75000"/>
                  </a:schemeClr>
                </a:solidFill>
                <a:latin typeface="Juice ITC" pitchFamily="82" charset="0"/>
              </a:rPr>
              <a:t>RUIZ VALERIA </a:t>
            </a:r>
            <a:endParaRPr lang="es-MX" sz="1600" dirty="0">
              <a:solidFill>
                <a:schemeClr val="tx2">
                  <a:lumMod val="75000"/>
                </a:schemeClr>
              </a:solidFill>
              <a:latin typeface="Juice ITC" pitchFamily="82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486" y="3124148"/>
            <a:ext cx="611505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7950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-53695" y="2395874"/>
            <a:ext cx="8841211" cy="4598853"/>
            <a:chOff x="-53695" y="2395874"/>
            <a:chExt cx="8841211" cy="4598853"/>
          </a:xfrm>
        </p:grpSpPr>
        <p:pic>
          <p:nvPicPr>
            <p:cNvPr id="6" name="Picture 4" descr="http://us.123rf.com/450wm/eraxion/eraxion1302/eraxion130200249/17911291-3d-rendered-illustration-of-the-male-digestive-system.jp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8905">
              <a:off x="5568066" y="2395874"/>
              <a:ext cx="3219450" cy="4286250"/>
            </a:xfrm>
            <a:prstGeom prst="rect">
              <a:avLst/>
            </a:prstGeom>
            <a:noFill/>
            <a:effectLst>
              <a:softEdge rad="635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Imagen 4"/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GlowDiffused/>
                      </a14:imgEffect>
                      <a14:imgEffect>
                        <a14:brightnessContrast bright="40000"/>
                      </a14:imgEffect>
                    </a14:imgLayer>
                  </a14:imgProps>
                </a:ext>
              </a:extLst>
            </a:blip>
            <a:srcRect t="5339" r="1458" b="80859"/>
            <a:stretch/>
          </p:blipFill>
          <p:spPr>
            <a:xfrm>
              <a:off x="-53695" y="6021288"/>
              <a:ext cx="8586135" cy="973439"/>
            </a:xfrm>
            <a:prstGeom prst="rect">
              <a:avLst/>
            </a:prstGeom>
            <a:effectLst>
              <a:softEdge rad="63500"/>
            </a:effectLst>
          </p:spPr>
        </p:pic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04990" y="0"/>
            <a:ext cx="7620000" cy="1143000"/>
          </a:xfrm>
        </p:spPr>
        <p:txBody>
          <a:bodyPr/>
          <a:lstStyle/>
          <a:p>
            <a:pPr algn="ctr"/>
            <a:r>
              <a:rPr lang="es-MX" dirty="0" smtClean="0"/>
              <a:t>Sitio activo de la lipasa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1995" y="1030344"/>
            <a:ext cx="7620000" cy="1612776"/>
          </a:xfrm>
        </p:spPr>
        <p:txBody>
          <a:bodyPr>
            <a:normAutofit/>
          </a:bodyPr>
          <a:lstStyle/>
          <a:p>
            <a:pPr algn="just"/>
            <a:r>
              <a:rPr lang="es-ES" sz="2000" dirty="0" smtClean="0"/>
              <a:t>El sitio activo de la lipasa pancreática se localiza en la triada: </a:t>
            </a:r>
          </a:p>
          <a:p>
            <a:pPr lvl="2" algn="just"/>
            <a:r>
              <a:rPr lang="es-ES" dirty="0" smtClean="0"/>
              <a:t>Ser-152</a:t>
            </a:r>
          </a:p>
          <a:p>
            <a:pPr lvl="2" algn="just"/>
            <a:r>
              <a:rPr lang="es-ES" dirty="0" smtClean="0"/>
              <a:t>His-263</a:t>
            </a:r>
          </a:p>
          <a:p>
            <a:pPr lvl="2" algn="just"/>
            <a:r>
              <a:rPr lang="es-ES" dirty="0" smtClean="0"/>
              <a:t>Asp-176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417" y="2769059"/>
            <a:ext cx="5027539" cy="225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615191" y="5313996"/>
            <a:ext cx="5562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Vista de arriba de la lipas de </a:t>
            </a:r>
            <a:r>
              <a:rPr lang="es-ES_tradnl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Mucor</a:t>
            </a:r>
            <a:r>
              <a:rPr lang="es-ES_tradnl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miehei</a:t>
            </a:r>
            <a:r>
              <a:rPr lang="es-ES_tradnl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En rojo zonas polares y en azul zonas </a:t>
            </a:r>
            <a:r>
              <a:rPr lang="es-ES_tradnl" sz="1400" dirty="0" err="1">
                <a:latin typeface="Arial" panose="020B0604020202020204" pitchFamily="34" charset="0"/>
                <a:cs typeface="Arial" panose="020B0604020202020204" pitchFamily="34" charset="0"/>
              </a:rPr>
              <a:t>hidrofóbicas</a:t>
            </a:r>
            <a:endParaRPr lang="es-ES_trad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En amarillo sitio </a:t>
            </a:r>
            <a:r>
              <a:rPr lang="es-ES_trad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activo (UNAM, 2014)</a:t>
            </a:r>
            <a:endParaRPr lang="es-ES_trad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833028" y="5069678"/>
            <a:ext cx="18742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C) estructura cerrada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4620959" y="5095857"/>
            <a:ext cx="17652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D)estructura abierta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421995" y="2360606"/>
            <a:ext cx="7620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Acceso al sitio catalítico de las lipasas</a:t>
            </a:r>
          </a:p>
        </p:txBody>
      </p:sp>
    </p:spTree>
    <p:extLst>
      <p:ext uri="{BB962C8B-B14F-4D97-AF65-F5344CB8AC3E}">
        <p14:creationId xmlns:p14="http://schemas.microsoft.com/office/powerpoint/2010/main" val="3976394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755576" y="-171400"/>
            <a:ext cx="7620000" cy="1143000"/>
          </a:xfrm>
        </p:spPr>
        <p:txBody>
          <a:bodyPr/>
          <a:lstStyle/>
          <a:p>
            <a:pPr algn="ctr"/>
            <a:r>
              <a:rPr lang="es-MX" dirty="0" smtClean="0"/>
              <a:t>Cofactor</a:t>
            </a:r>
            <a:endParaRPr lang="es-MX" dirty="0"/>
          </a:p>
        </p:txBody>
      </p:sp>
      <p:sp>
        <p:nvSpPr>
          <p:cNvPr id="7" name="CuadroTexto 6"/>
          <p:cNvSpPr txBox="1"/>
          <p:nvPr/>
        </p:nvSpPr>
        <p:spPr>
          <a:xfrm>
            <a:off x="465895" y="1017360"/>
            <a:ext cx="22322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La actividad enzimática de la lipasa pancreática aumenta en gran medida cuando ésta forma un complejo con la colipasa pancreática, una proteína que forma un complejo con la lipasa (Fig. 3). </a:t>
            </a:r>
            <a:endParaRPr lang="es-MX" dirty="0"/>
          </a:p>
        </p:txBody>
      </p:sp>
      <p:pic>
        <p:nvPicPr>
          <p:cNvPr id="8" name="Imagen 7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692696"/>
            <a:ext cx="3872459" cy="5180547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671899" y="5873243"/>
            <a:ext cx="35124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/>
              <a:t>Fig. 3- Mecanismo de activación de interfaz de la </a:t>
            </a:r>
            <a:r>
              <a:rPr lang="es-MX" sz="1400" dirty="0" err="1" smtClean="0"/>
              <a:t>triacilglicerol</a:t>
            </a:r>
            <a:r>
              <a:rPr lang="es-MX" sz="1400" dirty="0" smtClean="0"/>
              <a:t> lipasa en complejo con la </a:t>
            </a:r>
            <a:r>
              <a:rPr lang="es-MX" sz="1400" dirty="0" err="1" smtClean="0"/>
              <a:t>procolipasa</a:t>
            </a:r>
            <a:r>
              <a:rPr lang="es-MX" sz="1400" dirty="0" smtClean="0"/>
              <a:t> (</a:t>
            </a:r>
            <a:r>
              <a:rPr lang="es-MX" sz="1400" dirty="0" err="1" smtClean="0"/>
              <a:t>Voet</a:t>
            </a:r>
            <a:r>
              <a:rPr lang="es-MX" sz="1400" dirty="0" smtClean="0"/>
              <a:t> &amp; Voet,2006).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406916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4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t="5339" r="1458" b="80859"/>
          <a:stretch/>
        </p:blipFill>
        <p:spPr>
          <a:xfrm>
            <a:off x="-53695" y="6021288"/>
            <a:ext cx="8586135" cy="97343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796136" y="831423"/>
            <a:ext cx="2281064" cy="718641"/>
          </a:xfrm>
        </p:spPr>
        <p:txBody>
          <a:bodyPr/>
          <a:lstStyle/>
          <a:p>
            <a:r>
              <a:rPr lang="es-MX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Productos</a:t>
            </a:r>
            <a:endParaRPr lang="es-MX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4" y="1881602"/>
            <a:ext cx="2447925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58316" y="1623311"/>
            <a:ext cx="3384376" cy="4564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Triacilglicerol </a:t>
            </a:r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r>
              <a:rPr lang="es-MX" dirty="0" smtClean="0"/>
              <a:t>agua</a:t>
            </a:r>
            <a:endParaRPr lang="es-MX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84" y="4205586"/>
            <a:ext cx="164782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2 Marcador de contenido"/>
          <p:cNvSpPr txBox="1">
            <a:spLocks/>
          </p:cNvSpPr>
          <p:nvPr/>
        </p:nvSpPr>
        <p:spPr>
          <a:xfrm>
            <a:off x="4427984" y="1600200"/>
            <a:ext cx="3649216" cy="4587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MX" dirty="0" smtClean="0"/>
              <a:t>Diacilglicerol</a:t>
            </a:r>
          </a:p>
          <a:p>
            <a:pPr algn="r"/>
            <a:endParaRPr lang="es-MX" dirty="0" smtClean="0"/>
          </a:p>
          <a:p>
            <a:pPr algn="r"/>
            <a:endParaRPr lang="es-MX" dirty="0" smtClean="0"/>
          </a:p>
          <a:p>
            <a:pPr algn="r"/>
            <a:endParaRPr lang="es-MX" dirty="0" smtClean="0"/>
          </a:p>
          <a:p>
            <a:pPr algn="r"/>
            <a:endParaRPr lang="es-MX" dirty="0" smtClean="0"/>
          </a:p>
          <a:p>
            <a:pPr algn="r"/>
            <a:r>
              <a:rPr lang="es-MX" dirty="0" smtClean="0"/>
              <a:t>Carboxilato</a:t>
            </a:r>
          </a:p>
          <a:p>
            <a:pPr marL="0" indent="0" algn="r">
              <a:buFont typeface="Arial" pitchFamily="34" charset="0"/>
              <a:buNone/>
            </a:pPr>
            <a:endParaRPr lang="es-MX" dirty="0" smtClean="0"/>
          </a:p>
          <a:p>
            <a:pPr algn="r"/>
            <a:endParaRPr lang="es-MX" dirty="0" smtClean="0"/>
          </a:p>
          <a:p>
            <a:pPr algn="r"/>
            <a:endParaRPr lang="es-MX" dirty="0" smtClean="0"/>
          </a:p>
          <a:p>
            <a:pPr algn="r"/>
            <a:endParaRPr lang="es-MX" dirty="0" smtClean="0"/>
          </a:p>
          <a:p>
            <a:pPr algn="r"/>
            <a:endParaRPr lang="es-MX" dirty="0" smtClean="0"/>
          </a:p>
          <a:p>
            <a:pPr algn="r"/>
            <a:endParaRPr lang="es-MX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03904"/>
            <a:ext cx="2194443" cy="1705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797" y="4023938"/>
            <a:ext cx="1503870" cy="1344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 Título"/>
          <p:cNvSpPr txBox="1">
            <a:spLocks/>
          </p:cNvSpPr>
          <p:nvPr/>
        </p:nvSpPr>
        <p:spPr>
          <a:xfrm>
            <a:off x="547936" y="831424"/>
            <a:ext cx="2088232" cy="7186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Sustratos</a:t>
            </a:r>
            <a:endParaRPr lang="es-MX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58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Reacción </a:t>
            </a:r>
            <a:endParaRPr lang="es-MX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latin typeface="Cambria Math"/>
                        </a:rPr>
                        <m:t>𝑡𝑟𝑖𝑎𝑐𝑖𝑙𝑔𝑙𝑖𝑐𝑒𝑟𝑜𝑙</m:t>
                      </m:r>
                      <m:r>
                        <a:rPr lang="es-ES" sz="2400" b="0" i="1" smtClean="0">
                          <a:latin typeface="Cambria Math"/>
                        </a:rPr>
                        <m:t>+</m:t>
                      </m:r>
                      <m:r>
                        <a:rPr lang="es-ES" sz="2400" b="0" i="1" smtClean="0">
                          <a:latin typeface="Cambria Math"/>
                        </a:rPr>
                        <m:t>𝑎𝑔𝑢𝑎</m:t>
                      </m:r>
                      <m:r>
                        <a:rPr lang="es-ES" sz="2400" b="0" i="1" smtClean="0">
                          <a:latin typeface="Cambria Math"/>
                          <a:ea typeface="Cambria Math"/>
                        </a:rPr>
                        <m:t>↔</m:t>
                      </m:r>
                      <m:r>
                        <a:rPr lang="es-ES" sz="2400" b="0" i="1" smtClean="0">
                          <a:latin typeface="Cambria Math"/>
                          <a:ea typeface="Cambria Math"/>
                        </a:rPr>
                        <m:t>𝑑𝑖𝑎𝑐𝑖𝑙𝑔𝑙𝑖𝑐𝑒𝑟𝑜𝑙</m:t>
                      </m:r>
                      <m:r>
                        <a:rPr lang="es-ES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s-ES" sz="2400" b="0" i="1" smtClean="0">
                          <a:latin typeface="Cambria Math"/>
                          <a:ea typeface="Cambria Math"/>
                        </a:rPr>
                        <m:t>𝑐𝑎𝑟𝑏𝑜𝑥𝑖𝑙𝑎𝑡𝑜</m:t>
                      </m:r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51" y="2492896"/>
            <a:ext cx="6905625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n 4"/>
          <p:cNvPicPr>
            <a:picLocks noChangeAspect="1"/>
          </p:cNvPicPr>
          <p:nvPr/>
        </p:nvPicPr>
        <p:blipFill rotWithShape="1"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GlowDiffused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t="5339" r="1458" b="80859"/>
          <a:stretch/>
        </p:blipFill>
        <p:spPr>
          <a:xfrm>
            <a:off x="-53695" y="6021288"/>
            <a:ext cx="8586135" cy="97343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15702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1995" y="2807054"/>
            <a:ext cx="7620000" cy="1143000"/>
          </a:xfrm>
        </p:spPr>
        <p:txBody>
          <a:bodyPr/>
          <a:lstStyle/>
          <a:p>
            <a:pPr algn="ctr"/>
            <a:r>
              <a:rPr lang="es-MX" dirty="0" smtClean="0"/>
              <a:t>inhibidor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1995" y="3725987"/>
            <a:ext cx="7620000" cy="1837866"/>
          </a:xfrm>
        </p:spPr>
        <p:txBody>
          <a:bodyPr>
            <a:normAutofit/>
          </a:bodyPr>
          <a:lstStyle/>
          <a:p>
            <a:pPr indent="-342900">
              <a:buFont typeface="Wingdings" pitchFamily="2" charset="2"/>
              <a:buChar char="ü"/>
            </a:pPr>
            <a:r>
              <a:rPr lang="es-ES" sz="2400" dirty="0" err="1" smtClean="0"/>
              <a:t>Orlistat</a:t>
            </a:r>
            <a:endParaRPr lang="es-ES" sz="2400" dirty="0" smtClean="0"/>
          </a:p>
          <a:p>
            <a:pPr indent="-342900">
              <a:buFont typeface="Wingdings" pitchFamily="2" charset="2"/>
              <a:buChar char="ü"/>
            </a:pPr>
            <a:r>
              <a:rPr lang="es-ES" sz="2400" dirty="0" smtClean="0"/>
              <a:t>Sales Biliares</a:t>
            </a:r>
          </a:p>
          <a:p>
            <a:pPr indent="-342900">
              <a:buFont typeface="Wingdings" pitchFamily="2" charset="2"/>
              <a:buChar char="ü"/>
            </a:pPr>
            <a:r>
              <a:rPr lang="es-ES" sz="2400" dirty="0" err="1" smtClean="0"/>
              <a:t>Taurodesoxicolato</a:t>
            </a:r>
            <a:r>
              <a:rPr lang="es-ES" sz="2400" dirty="0" smtClean="0"/>
              <a:t> sodio</a:t>
            </a:r>
          </a:p>
          <a:p>
            <a:pPr indent="-342900">
              <a:buFont typeface="Wingdings" pitchFamily="2" charset="2"/>
              <a:buChar char="ü"/>
            </a:pPr>
            <a:endParaRPr lang="es-ES" sz="2400" dirty="0" smtClean="0"/>
          </a:p>
          <a:p>
            <a:pPr indent="-342900">
              <a:buFont typeface="Wingdings" pitchFamily="2" charset="2"/>
              <a:buChar char="ü"/>
            </a:pPr>
            <a:endParaRPr lang="es-ES" sz="2400" dirty="0" smtClean="0"/>
          </a:p>
          <a:p>
            <a:pPr indent="-342900">
              <a:buFont typeface="Wingdings" pitchFamily="2" charset="2"/>
              <a:buChar char="ü"/>
            </a:pPr>
            <a:endParaRPr lang="es-MX" sz="2400" dirty="0"/>
          </a:p>
        </p:txBody>
      </p:sp>
      <p:pic>
        <p:nvPicPr>
          <p:cNvPr id="7" name="Imagen 4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t="5339" r="1458" b="80859"/>
          <a:stretch/>
        </p:blipFill>
        <p:spPr>
          <a:xfrm>
            <a:off x="-53695" y="6021288"/>
            <a:ext cx="8586135" cy="97343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341145" y="-67056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dirty="0" smtClean="0"/>
              <a:t>pH y </a:t>
            </a:r>
            <a:r>
              <a:rPr lang="es-MX" dirty="0" err="1" smtClean="0"/>
              <a:t>To</a:t>
            </a:r>
            <a:r>
              <a:rPr lang="es-MX" dirty="0" smtClean="0"/>
              <a:t> Optima </a:t>
            </a:r>
            <a:endParaRPr lang="es-MX" dirty="0"/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688063" y="1064688"/>
            <a:ext cx="7620000" cy="1387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2400" dirty="0" smtClean="0"/>
              <a:t>En el Ser Humano:</a:t>
            </a:r>
          </a:p>
          <a:p>
            <a:pPr marL="0" indent="0">
              <a:buNone/>
            </a:pPr>
            <a:r>
              <a:rPr lang="es-MX" sz="2400" dirty="0" smtClean="0"/>
              <a:t>pH optimo: 6.5-7.5</a:t>
            </a:r>
          </a:p>
          <a:p>
            <a:pPr marL="0" indent="0">
              <a:buNone/>
            </a:pPr>
            <a:r>
              <a:rPr lang="es-MX" sz="2400" dirty="0" err="1" smtClean="0"/>
              <a:t>To</a:t>
            </a:r>
            <a:r>
              <a:rPr lang="es-MX" sz="2400" dirty="0" smtClean="0"/>
              <a:t> Optima: 37° C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56104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39552" y="260648"/>
            <a:ext cx="7620000" cy="1143000"/>
          </a:xfrm>
        </p:spPr>
        <p:txBody>
          <a:bodyPr/>
          <a:lstStyle/>
          <a:p>
            <a:pPr algn="ctr"/>
            <a:r>
              <a:rPr lang="es-MX" dirty="0" smtClean="0"/>
              <a:t>Mecanismo de </a:t>
            </a:r>
            <a:r>
              <a:rPr lang="es-MX" dirty="0" err="1" smtClean="0"/>
              <a:t>Reaccion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(</a:t>
            </a:r>
            <a:r>
              <a:rPr lang="es-MX" dirty="0" err="1" smtClean="0"/>
              <a:t>Orlistat</a:t>
            </a:r>
            <a:r>
              <a:rPr lang="es-MX" dirty="0" smtClean="0"/>
              <a:t>)</a:t>
            </a:r>
            <a:br>
              <a:rPr lang="es-MX" dirty="0" smtClean="0"/>
            </a:b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539552" y="1403648"/>
            <a:ext cx="762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Debido a su semejanza estructural con el triglicérido (Fig. 4) el fármaco se acopla al lugar activo de las enzimas mediante un enlace covalente con la serina.</a:t>
            </a:r>
          </a:p>
          <a:p>
            <a:pPr algn="just"/>
            <a:r>
              <a:rPr lang="es-MX" dirty="0" smtClean="0"/>
              <a:t>La fijación es reversible en condiciones fisiológica, el efecto inhibidor es inalterable durante el recorrido por el tubo digestivo (Fig. 5). </a:t>
            </a:r>
            <a:endParaRPr lang="es-MX" dirty="0"/>
          </a:p>
        </p:txBody>
      </p:sp>
      <p:pic>
        <p:nvPicPr>
          <p:cNvPr id="7170" name="Picture 2" descr="http://www.brenda-enzymes.org/Mol/Mol.image.php4?ID=2266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15980"/>
            <a:ext cx="4968552" cy="311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1979712" y="6032034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Figura. 4. Estructura </a:t>
            </a:r>
            <a:r>
              <a:rPr lang="es-MX" dirty="0" err="1" smtClean="0"/>
              <a:t>molécular</a:t>
            </a:r>
            <a:r>
              <a:rPr lang="es-MX" dirty="0" smtClean="0"/>
              <a:t> del </a:t>
            </a:r>
            <a:r>
              <a:rPr lang="es-MX" dirty="0" err="1" smtClean="0"/>
              <a:t>Orlistat</a:t>
            </a:r>
            <a:r>
              <a:rPr lang="es-MX" dirty="0"/>
              <a:t> </a:t>
            </a:r>
            <a:r>
              <a:rPr lang="es-MX" dirty="0" smtClean="0"/>
              <a:t>(Brenda, 2014).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67968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mindandmuscle.net/images/magazine/xen_imag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6408712" cy="515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1259632" y="5155454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Figura 5. Mecanismo de acción del </a:t>
            </a:r>
            <a:r>
              <a:rPr lang="es-MX" dirty="0" err="1" smtClean="0"/>
              <a:t>Orlistast</a:t>
            </a:r>
            <a:r>
              <a:rPr lang="es-MX" dirty="0" smtClean="0"/>
              <a:t>  (</a:t>
            </a:r>
            <a:r>
              <a:rPr lang="es-MX" dirty="0" err="1" smtClean="0"/>
              <a:t>Xenical</a:t>
            </a:r>
            <a:r>
              <a:rPr lang="es-MX" dirty="0" smtClean="0"/>
              <a:t>) en las lipasas gástricas y pancreáticas (Londoño, 2012).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46070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 flipH="1">
            <a:off x="323528" y="14868"/>
            <a:ext cx="7992888" cy="7171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REFERENCIAS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types</a:t>
            </a:r>
            <a:r>
              <a:rPr kumimoji="0" lang="es-ES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kumimoji="0" lang="es-ES" b="0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lipasee</a:t>
            </a:r>
            <a:r>
              <a:rPr kumimoji="0" lang="es-E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 (2014). Recuperado el 31 de agosto de 2014, de </a:t>
            </a:r>
            <a:r>
              <a:rPr kumimoji="0" lang="es-ES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types</a:t>
            </a:r>
            <a:r>
              <a:rPr kumimoji="0" lang="es-E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kumimoji="0" lang="es-ES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lipase</a:t>
            </a:r>
            <a:r>
              <a:rPr kumimoji="0" lang="es-E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: http://www.ehow.com/about_5750761_types-lipases.html</a:t>
            </a:r>
            <a:endParaRPr kumimoji="0" lang="es-MX" sz="11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BRENDA. (2014). </a:t>
            </a:r>
            <a:r>
              <a:rPr kumimoji="0" lang="es-ES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BRENDA</a:t>
            </a:r>
            <a:r>
              <a:rPr kumimoji="0" lang="es-E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 Recuperado el 31 de agosto de 2014, de </a:t>
            </a:r>
            <a:r>
              <a:rPr kumimoji="0" lang="es-ES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kumimoji="0" lang="es-E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s-ES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Comprehensive</a:t>
            </a:r>
            <a:r>
              <a:rPr kumimoji="0" lang="es-E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s-ES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Enzyme</a:t>
            </a:r>
            <a:r>
              <a:rPr kumimoji="0" lang="es-E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s-ES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Information</a:t>
            </a:r>
            <a:r>
              <a:rPr kumimoji="0" lang="es-E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s-ES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System</a:t>
            </a:r>
            <a:r>
              <a:rPr kumimoji="0" lang="es-E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http://www.brenda-enzymes.org/php/result_flat.php4?ecno=3.1.1.3</a:t>
            </a:r>
            <a:endParaRPr kumimoji="0" lang="es-MX" sz="11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Genomenet</a:t>
            </a:r>
            <a:r>
              <a:rPr kumimoji="0" lang="es-E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 (19 de agosto de 1994). </a:t>
            </a:r>
            <a:r>
              <a:rPr kumimoji="0" lang="es-ES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PDB</a:t>
            </a:r>
            <a:r>
              <a:rPr kumimoji="0" lang="es-E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 Recuperado el 31 de agosto de 2014, de </a:t>
            </a:r>
            <a:r>
              <a:rPr kumimoji="0" lang="es-ES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pdb</a:t>
            </a:r>
            <a:r>
              <a:rPr kumimoji="0" lang="es-E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http://www.genome.jp/dbget-bin/www_bget?pdb:1LPA</a:t>
            </a:r>
            <a:endParaRPr kumimoji="0" lang="es-MX" sz="11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Homo sapiens (Human). (2014). </a:t>
            </a:r>
            <a:r>
              <a:rPr kumimoji="0" lang="es-ES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PDB</a:t>
            </a:r>
            <a:r>
              <a:rPr kumimoji="0" lang="es-E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 Recuperado el 31 de agosto de 2014, de PDB: http://www.genome.jp/dbget-bin/pdb_list.cgi?hsa:5406</a:t>
            </a:r>
            <a:endParaRPr kumimoji="0" lang="es-MX" sz="11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National Library of Medicine. (2012). </a:t>
            </a:r>
            <a:r>
              <a:rPr kumimoji="0" lang="en-US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National Library of Medicine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kumimoji="0" lang="es-E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Recuperado el 01 de agosto de 2014, de Medical </a:t>
            </a:r>
            <a:r>
              <a:rPr kumimoji="0" lang="es-ES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Subject</a:t>
            </a:r>
            <a:r>
              <a:rPr kumimoji="0" lang="es-E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s-ES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Headings</a:t>
            </a:r>
            <a:r>
              <a:rPr kumimoji="0" lang="es-E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http://www.nlm.nih.gov/cgi/mesh/2012/MB_cgi?mode=&amp;term=Colipases</a:t>
            </a:r>
            <a:endParaRPr kumimoji="0" lang="es-MX" sz="11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PDB. (26 de agosto de 20114). </a:t>
            </a:r>
            <a:r>
              <a:rPr kumimoji="0" lang="es-ES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RP2 LIPASA</a:t>
            </a:r>
            <a:r>
              <a:rPr kumimoji="0" lang="es-E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 Recuperado el 31 de agosto de 2014, de RP2 LIPASA: http://www.rcsb.org/pdb/explore/jmol.do?structureId=1GPL&amp;bionumber=1</a:t>
            </a:r>
            <a:endParaRPr kumimoji="0" lang="es-MX" sz="11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Revista Colombiana de Ciencias Químico - Farmacéuticas. (diciembre de 2012). </a:t>
            </a:r>
            <a:r>
              <a:rPr kumimoji="0" lang="es-ES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Revista Colombiana de Ciencias Químico - Farmacéuticas</a:t>
            </a:r>
            <a:r>
              <a:rPr kumimoji="0" lang="es-E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 Recuperado el 31 de 09 de 2014, de </a:t>
            </a:r>
            <a:r>
              <a:rPr kumimoji="0" lang="es-ES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ratamiento</a:t>
            </a:r>
            <a:r>
              <a:rPr kumimoji="0" lang="es-E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farmacológico contra la obesidad: http://www.scielo.org.co/scielo.php?script=sci_arttext&amp;pid=S0034-74182012000200007</a:t>
            </a:r>
            <a:endParaRPr kumimoji="0" lang="es-MX" sz="11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UNAM. (2014). </a:t>
            </a:r>
            <a:r>
              <a:rPr kumimoji="0" lang="es-ES" b="0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Intituto</a:t>
            </a:r>
            <a:r>
              <a:rPr kumimoji="0" lang="es-ES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kumimoji="0" lang="es-ES" b="0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Biotecnologia</a:t>
            </a:r>
            <a:r>
              <a:rPr kumimoji="0" lang="es-E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 Recuperado el 31 de agosto de 2014, de </a:t>
            </a:r>
            <a:r>
              <a:rPr kumimoji="0" lang="es-ES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Intituto</a:t>
            </a:r>
            <a:r>
              <a:rPr kumimoji="0" lang="es-E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kumimoji="0" lang="es-ES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Biotecnologia</a:t>
            </a:r>
            <a:r>
              <a:rPr kumimoji="0" lang="es-E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http://www.ibt.unam.mx/</a:t>
            </a:r>
            <a:endParaRPr kumimoji="0" lang="es-MX" sz="11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Voet</a:t>
            </a:r>
            <a:r>
              <a:rPr kumimoji="0" lang="es-E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&amp; </a:t>
            </a:r>
            <a:r>
              <a:rPr kumimoji="0" lang="es-ES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Voet</a:t>
            </a:r>
            <a:r>
              <a:rPr kumimoji="0" lang="es-E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 (2006). </a:t>
            </a:r>
            <a:r>
              <a:rPr kumimoji="0" lang="es-ES" b="0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Bioquimica</a:t>
            </a:r>
            <a:r>
              <a:rPr kumimoji="0" lang="es-ES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kumimoji="0" lang="es-E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España: Panamericana.</a:t>
            </a:r>
            <a:endParaRPr kumimoji="0" lang="es-MX" sz="11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341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Maltasa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b="1" dirty="0" smtClean="0"/>
              <a:t>ENZYMA: 3.2.1.20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9348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5740"/>
            <a:ext cx="7704856" cy="1479044"/>
          </a:xfrm>
        </p:spPr>
        <p:txBody>
          <a:bodyPr/>
          <a:lstStyle/>
          <a:p>
            <a:pPr marL="114300" indent="0">
              <a:buNone/>
            </a:pPr>
            <a:r>
              <a:rPr lang="es-ES" dirty="0" smtClean="0"/>
              <a:t>Es la </a:t>
            </a:r>
            <a:r>
              <a:rPr lang="es-ES" dirty="0"/>
              <a:t>enzima que cataliza la hidrólisis de la maltosa en glucosa </a:t>
            </a:r>
          </a:p>
          <a:p>
            <a:pPr marL="114300" indent="0">
              <a:buNone/>
            </a:pPr>
            <a:r>
              <a:rPr lang="es-ES" dirty="0" smtClean="0"/>
              <a:t>La </a:t>
            </a:r>
            <a:r>
              <a:rPr lang="es-ES" dirty="0"/>
              <a:t>hidrólisis del terminal, no reductor (de 1&gt; 4) residuos de alfa-D--glucosa con liberación de D-glucosa</a:t>
            </a:r>
          </a:p>
        </p:txBody>
      </p:sp>
      <p:sp>
        <p:nvSpPr>
          <p:cNvPr id="4" name="3 Marcador de contenido"/>
          <p:cNvSpPr txBox="1">
            <a:spLocks/>
          </p:cNvSpPr>
          <p:nvPr/>
        </p:nvSpPr>
        <p:spPr>
          <a:xfrm>
            <a:off x="3275856" y="1268760"/>
            <a:ext cx="5688632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ES" smtClean="0"/>
              <a:t>Enzymes [BR:</a:t>
            </a:r>
            <a:r>
              <a:rPr lang="es-ES" smtClean="0">
                <a:hlinkClick r:id="rId2"/>
              </a:rPr>
              <a:t>ko01000</a:t>
            </a:r>
            <a:r>
              <a:rPr lang="es-ES" smtClean="0"/>
              <a:t>] </a:t>
            </a:r>
          </a:p>
          <a:p>
            <a:pPr marL="0" indent="0">
              <a:buFont typeface="Arial" pitchFamily="34" charset="0"/>
              <a:buNone/>
            </a:pPr>
            <a:r>
              <a:rPr lang="es-ES" smtClean="0"/>
              <a:t>3. Hidrolasas</a:t>
            </a:r>
          </a:p>
          <a:p>
            <a:pPr marL="0" indent="0">
              <a:buFont typeface="Arial" pitchFamily="34" charset="0"/>
              <a:buNone/>
            </a:pPr>
            <a:r>
              <a:rPr lang="es-ES" smtClean="0"/>
              <a:t>3.2 Glicosilasas</a:t>
            </a:r>
          </a:p>
          <a:p>
            <a:pPr marL="0" indent="0">
              <a:buFont typeface="Arial" pitchFamily="34" charset="0"/>
              <a:buNone/>
            </a:pPr>
            <a:r>
              <a:rPr lang="es-ES" smtClean="0"/>
              <a:t>3.2.1 Glicosidasas, enzimas que hidrolizan O- and S-componentes glicosilados 3.2.1.20 alfa glucosidasa</a:t>
            </a:r>
            <a:endParaRPr lang="es-ES" dirty="0"/>
          </a:p>
        </p:txBody>
      </p:sp>
      <p:sp>
        <p:nvSpPr>
          <p:cNvPr id="5" name="5 Rectángulo"/>
          <p:cNvSpPr/>
          <p:nvPr/>
        </p:nvSpPr>
        <p:spPr>
          <a:xfrm>
            <a:off x="754872" y="6444044"/>
            <a:ext cx="7993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http://www.genome.jp/kegg-bin/search_brite?option=-a&amp;search_string=3.2.1.20</a:t>
            </a:r>
          </a:p>
        </p:txBody>
      </p:sp>
    </p:spTree>
    <p:extLst>
      <p:ext uri="{BB962C8B-B14F-4D97-AF65-F5344CB8AC3E}">
        <p14:creationId xmlns:p14="http://schemas.microsoft.com/office/powerpoint/2010/main" val="181372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://us.123rf.com/450wm/eraxion/eraxion1302/eraxion130200249/17911291-3d-rendered-illustration-of-the-male-digestive-system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8905">
            <a:off x="5568066" y="2395874"/>
            <a:ext cx="3219450" cy="428625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://www.bnl.gov/bnlweb/pubaf/pr/photos/2004/dnabinding-30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pic>
        <p:nvPicPr>
          <p:cNvPr id="9" name="Imagen 4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t="5339" r="1458" b="80859"/>
          <a:stretch/>
        </p:blipFill>
        <p:spPr>
          <a:xfrm>
            <a:off x="-53695" y="6021288"/>
            <a:ext cx="8586135" cy="97343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0" name="1 Título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/>
          <a:lstStyle/>
          <a:p>
            <a:r>
              <a:rPr lang="es-ES" dirty="0" smtClean="0"/>
              <a:t>LIPASA </a:t>
            </a:r>
            <a:endParaRPr lang="es-ES" dirty="0"/>
          </a:p>
        </p:txBody>
      </p:sp>
      <p:sp>
        <p:nvSpPr>
          <p:cNvPr id="11" name="2 Marcador de contenido"/>
          <p:cNvSpPr>
            <a:spLocks noGrp="1"/>
          </p:cNvSpPr>
          <p:nvPr>
            <p:ph type="subTitle" idx="1"/>
          </p:nvPr>
        </p:nvSpPr>
        <p:spPr>
          <a:xfrm>
            <a:off x="774536" y="4293096"/>
            <a:ext cx="6461760" cy="1066800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solidFill>
                  <a:schemeClr val="bg2">
                    <a:lumMod val="50000"/>
                  </a:schemeClr>
                </a:solidFill>
              </a:rPr>
              <a:t>ENZYMA: 3.1.1.3</a:t>
            </a:r>
            <a:endParaRPr lang="es-ES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39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0648"/>
            <a:ext cx="5267325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9027910"/>
              </p:ext>
            </p:extLst>
          </p:nvPr>
        </p:nvGraphicFramePr>
        <p:xfrm>
          <a:off x="1259632" y="4032548"/>
          <a:ext cx="662473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8245"/>
                <a:gridCol w="2208245"/>
                <a:gridCol w="2208245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Enzima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Producido en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Sitio de liberación </a:t>
                      </a:r>
                      <a:endParaRPr lang="es-E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es-ES" dirty="0" smtClean="0"/>
                        <a:t>Digestión de los carbohidratos</a:t>
                      </a:r>
                      <a:endParaRPr lang="es-E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Maltasa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Intestino delgado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Intestino</a:t>
                      </a:r>
                      <a:r>
                        <a:rPr lang="es-ES" baseline="0" dirty="0" smtClean="0"/>
                        <a:t> delgado</a:t>
                      </a:r>
                      <a:endParaRPr lang="es-E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831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Tipos de maltasa</a:t>
            </a:r>
            <a:endParaRPr lang="es-ES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Alfa </a:t>
            </a:r>
            <a:r>
              <a:rPr lang="es-ES" dirty="0" err="1"/>
              <a:t>glucosidasa</a:t>
            </a:r>
            <a:endParaRPr lang="es-ES" dirty="0"/>
          </a:p>
          <a:p>
            <a:r>
              <a:rPr lang="es-ES" dirty="0"/>
              <a:t>Maltasa </a:t>
            </a:r>
            <a:r>
              <a:rPr lang="es-ES" dirty="0" err="1"/>
              <a:t>glucosidasa</a:t>
            </a:r>
            <a:endParaRPr lang="es-ES" dirty="0"/>
          </a:p>
          <a:p>
            <a:r>
              <a:rPr lang="es-ES" dirty="0"/>
              <a:t>Alfa </a:t>
            </a:r>
            <a:r>
              <a:rPr lang="es-ES" dirty="0" err="1"/>
              <a:t>glucosidasa</a:t>
            </a:r>
            <a:r>
              <a:rPr lang="es-ES" dirty="0"/>
              <a:t> </a:t>
            </a:r>
            <a:r>
              <a:rPr lang="es-ES" dirty="0" err="1"/>
              <a:t>lisosomal</a:t>
            </a:r>
            <a:endParaRPr lang="es-ES" dirty="0"/>
          </a:p>
          <a:p>
            <a:r>
              <a:rPr lang="es-ES" dirty="0"/>
              <a:t>Neutral alfa </a:t>
            </a:r>
            <a:r>
              <a:rPr lang="es-ES" dirty="0" err="1"/>
              <a:t>glucosidasa</a:t>
            </a:r>
            <a:r>
              <a:rPr lang="es-ES" dirty="0"/>
              <a:t> C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3041576" y="6570766"/>
            <a:ext cx="6102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http://www.genome.jp/dbget-bin/www_bget?ec:3.2.1.20</a:t>
            </a:r>
          </a:p>
        </p:txBody>
      </p:sp>
    </p:spTree>
    <p:extLst>
      <p:ext uri="{BB962C8B-B14F-4D97-AF65-F5344CB8AC3E}">
        <p14:creationId xmlns:p14="http://schemas.microsoft.com/office/powerpoint/2010/main" val="10969491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Estructura </a:t>
            </a:r>
            <a:endParaRPr lang="es-ES" dirty="0"/>
          </a:p>
        </p:txBody>
      </p:sp>
      <p:pic>
        <p:nvPicPr>
          <p:cNvPr id="1028" name="Picture 4" descr="http://www.genome.jp/Fig/pdb/pdb3l4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83932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Secuencia </a:t>
            </a:r>
            <a:r>
              <a:rPr lang="es-ES" dirty="0" err="1" smtClean="0"/>
              <a:t>genetica</a:t>
            </a:r>
            <a:endParaRPr lang="es-ES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5148064" y="2057400"/>
            <a:ext cx="3264024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s-ES" sz="2400" kern="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941" y="1196752"/>
            <a:ext cx="5805259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899592" y="443711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209852 MW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899592" y="343531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1857 AA.</a:t>
            </a:r>
          </a:p>
        </p:txBody>
      </p:sp>
    </p:spTree>
    <p:extLst>
      <p:ext uri="{BB962C8B-B14F-4D97-AF65-F5344CB8AC3E}">
        <p14:creationId xmlns:p14="http://schemas.microsoft.com/office/powerpoint/2010/main" val="262145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671513"/>
            <a:ext cx="5947742" cy="5781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68474" y="443711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209852 MW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899592" y="328498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1857 AA.</a:t>
            </a:r>
          </a:p>
        </p:txBody>
      </p:sp>
    </p:spTree>
    <p:extLst>
      <p:ext uri="{BB962C8B-B14F-4D97-AF65-F5344CB8AC3E}">
        <p14:creationId xmlns:p14="http://schemas.microsoft.com/office/powerpoint/2010/main" val="30566345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1209675"/>
            <a:ext cx="462915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73249" y="443711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209852 MW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899592" y="343531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1857 AA.</a:t>
            </a:r>
          </a:p>
        </p:txBody>
      </p:sp>
    </p:spTree>
    <p:extLst>
      <p:ext uri="{BB962C8B-B14F-4D97-AF65-F5344CB8AC3E}">
        <p14:creationId xmlns:p14="http://schemas.microsoft.com/office/powerpoint/2010/main" val="20244454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secuencia proteica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40768"/>
            <a:ext cx="48196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395536" y="4414191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209852 MW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899592" y="343531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1857 AA.</a:t>
            </a:r>
          </a:p>
        </p:txBody>
      </p:sp>
    </p:spTree>
    <p:extLst>
      <p:ext uri="{BB962C8B-B14F-4D97-AF65-F5344CB8AC3E}">
        <p14:creationId xmlns:p14="http://schemas.microsoft.com/office/powerpoint/2010/main" val="617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Sitio </a:t>
            </a:r>
            <a:r>
              <a:rPr lang="es-ES" dirty="0" smtClean="0"/>
              <a:t>activo</a:t>
            </a:r>
            <a:endParaRPr lang="es-ES" dirty="0"/>
          </a:p>
        </p:txBody>
      </p:sp>
      <p:sp>
        <p:nvSpPr>
          <p:cNvPr id="11" name="10 Rectángulo"/>
          <p:cNvSpPr/>
          <p:nvPr/>
        </p:nvSpPr>
        <p:spPr>
          <a:xfrm>
            <a:off x="1547664" y="6275693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http://www.uniprot.org/blast/?about=P10253[518]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529</a:t>
            </a:r>
            <a:endParaRPr lang="es-ES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688" y="836712"/>
            <a:ext cx="4322068" cy="519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899592" y="343531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1857 AA.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899592" y="443711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209852 MW</a:t>
            </a:r>
          </a:p>
        </p:txBody>
      </p:sp>
    </p:spTree>
    <p:extLst>
      <p:ext uri="{BB962C8B-B14F-4D97-AF65-F5344CB8AC3E}">
        <p14:creationId xmlns:p14="http://schemas.microsoft.com/office/powerpoint/2010/main" val="42298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532</a:t>
            </a:r>
            <a:endParaRPr lang="es-E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1" y="729799"/>
            <a:ext cx="4638675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899592" y="343531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1857 AA.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899592" y="443711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209852 MW</a:t>
            </a:r>
          </a:p>
        </p:txBody>
      </p:sp>
    </p:spTree>
    <p:extLst>
      <p:ext uri="{BB962C8B-B14F-4D97-AF65-F5344CB8AC3E}">
        <p14:creationId xmlns:p14="http://schemas.microsoft.com/office/powerpoint/2010/main" val="53779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1420</a:t>
            </a:r>
          </a:p>
          <a:p>
            <a:endParaRPr lang="es-E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556792"/>
            <a:ext cx="492442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899592" y="343531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1857 AA.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899592" y="443711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209852 MW</a:t>
            </a:r>
          </a:p>
        </p:txBody>
      </p:sp>
    </p:spTree>
    <p:extLst>
      <p:ext uri="{BB962C8B-B14F-4D97-AF65-F5344CB8AC3E}">
        <p14:creationId xmlns:p14="http://schemas.microsoft.com/office/powerpoint/2010/main" val="3541985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huffpost.com/gen/1442187/thumbs/o-PANCREATIC-CANCER-570.jpg?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0" b="99460" l="0" r="97895">
                        <a14:backgroundMark x1="21930" y1="54496" x2="16842" y2="83633"/>
                        <a14:backgroundMark x1="22982" y1="50180" x2="22982" y2="50180"/>
                        <a14:backgroundMark x1="22982" y1="44964" x2="22982" y2="449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10" y="1242885"/>
            <a:ext cx="4032448" cy="393340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Información General</a:t>
            </a:r>
            <a:endParaRPr lang="es-MX" dirty="0"/>
          </a:p>
        </p:txBody>
      </p:sp>
      <p:pic>
        <p:nvPicPr>
          <p:cNvPr id="12" name="Imagen 4"/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Diffused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t="5339" r="1458" b="80859"/>
          <a:stretch/>
        </p:blipFill>
        <p:spPr>
          <a:xfrm>
            <a:off x="-53695" y="6021288"/>
            <a:ext cx="8586135" cy="97343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9" name="2 Marcador de contenido"/>
          <p:cNvSpPr txBox="1">
            <a:spLocks/>
          </p:cNvSpPr>
          <p:nvPr/>
        </p:nvSpPr>
        <p:spPr>
          <a:xfrm>
            <a:off x="3419872" y="1412776"/>
            <a:ext cx="4441304" cy="4176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r">
              <a:buFont typeface="Arial" pitchFamily="34" charset="0"/>
              <a:buNone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Ubicación: Páncreas, Boca, Estómago.</a:t>
            </a:r>
          </a:p>
          <a:p>
            <a:pPr marL="114300" indent="0" algn="r">
              <a:buFont typeface="Arial" pitchFamily="34" charset="0"/>
              <a:buNone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Pertenece a la clase Hidrolasa y actúa sobre los enlaces éster</a:t>
            </a:r>
            <a:endParaRPr lang="es-E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2" indent="0">
              <a:buFont typeface="Arial" pitchFamily="34" charset="0"/>
              <a:buNone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Enzimas [BR: ko01000]</a:t>
            </a:r>
          </a:p>
          <a:p>
            <a:pPr marL="800100" lvl="2" indent="0">
              <a:buFont typeface="Arial" pitchFamily="34" charset="0"/>
              <a:buNone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Nombre Sistemático: 3.1.1.3</a:t>
            </a:r>
          </a:p>
          <a:p>
            <a:pPr marL="1257300" lvl="3" indent="0">
              <a:buFont typeface="Arial" pitchFamily="34" charset="0"/>
              <a:buNone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3. Hidrolasas </a:t>
            </a:r>
          </a:p>
          <a:p>
            <a:pPr marL="1714500" lvl="4" indent="0">
              <a:buFont typeface="Arial" pitchFamily="34" charset="0"/>
              <a:buNone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3.1 Actúan sobre los enlaces éster</a:t>
            </a:r>
          </a:p>
          <a:p>
            <a:pPr marL="2171700" lvl="5" indent="0">
              <a:buFont typeface="Arial" pitchFamily="34" charset="0"/>
              <a:buNone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3.1.1 hidrolasas carboxílicos-éster </a:t>
            </a:r>
          </a:p>
          <a:p>
            <a:pPr marL="2628900" lvl="6" indent="0">
              <a:buFont typeface="Arial" pitchFamily="34" charset="0"/>
              <a:buNone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3.1.1.3 triacilglicerol lipasa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04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1423</a:t>
            </a:r>
            <a:endParaRPr lang="es-E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24744"/>
            <a:ext cx="536257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899592" y="343531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1857 AA.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899592" y="443711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209852 MW</a:t>
            </a:r>
          </a:p>
        </p:txBody>
      </p:sp>
    </p:spTree>
    <p:extLst>
      <p:ext uri="{BB962C8B-B14F-4D97-AF65-F5344CB8AC3E}">
        <p14:creationId xmlns:p14="http://schemas.microsoft.com/office/powerpoint/2010/main" val="35335560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1426</a:t>
            </a:r>
            <a:endParaRPr lang="es-E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556792"/>
            <a:ext cx="4600575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899592" y="343531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1857 AA.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115616" y="5905069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http://www.genome.jp/dbget-bin/www_bget?hsa:8972</a:t>
            </a:r>
          </a:p>
        </p:txBody>
      </p:sp>
    </p:spTree>
    <p:extLst>
      <p:ext uri="{BB962C8B-B14F-4D97-AF65-F5344CB8AC3E}">
        <p14:creationId xmlns:p14="http://schemas.microsoft.com/office/powerpoint/2010/main" val="41081338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Funcion</a:t>
            </a:r>
            <a:r>
              <a:rPr lang="es-ES" dirty="0" smtClean="0"/>
              <a:t> del grupo </a:t>
            </a:r>
            <a:r>
              <a:rPr lang="es-ES" dirty="0" err="1" smtClean="0"/>
              <a:t>prosterico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23577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8194" name="Picture 2" descr="http://www.genome.jp/tmp/mark_pathway14093549826596/ec01100_0.70659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3" t="4340" r="36069" b="43752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18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Temperatura y pH optimo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2028661"/>
          <a:ext cx="8363270" cy="2552467"/>
        </p:xfrm>
        <a:graphic>
          <a:graphicData uri="http://schemas.openxmlformats.org/drawingml/2006/table">
            <a:tbl>
              <a:tblPr/>
              <a:tblGrid>
                <a:gridCol w="1672654"/>
                <a:gridCol w="1672654"/>
                <a:gridCol w="1672654"/>
                <a:gridCol w="1672654"/>
                <a:gridCol w="1672654"/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s-ES" b="1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TEMPERATURE OPTIMUM</a:t>
                      </a:r>
                    </a:p>
                  </a:txBody>
                  <a:tcPr marL="22860" marR="22860" marT="22860" marB="228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9197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ES" b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TEMPERATURE OPTIMUM MAXIMUM</a:t>
                      </a:r>
                    </a:p>
                  </a:txBody>
                  <a:tcPr marL="22860" marR="22860" marT="22860" marB="228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9197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ES" b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ORGANISM</a:t>
                      </a:r>
                    </a:p>
                  </a:txBody>
                  <a:tcPr marL="22860" marR="22860" marT="22860" marB="228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9197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ES" b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UNIPROT ACCESSION NO.</a:t>
                      </a:r>
                    </a:p>
                  </a:txBody>
                  <a:tcPr marL="22860" marR="22860" marT="22860" marB="228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9197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ES" b="1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COMMENTARY</a:t>
                      </a:r>
                    </a:p>
                  </a:txBody>
                  <a:tcPr marL="22860" marR="22860" marT="22860" marB="228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9197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22860" marR="22860" marT="22860" marB="228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22860" marR="22860" marT="22860" marB="228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u="sng">
                          <a:solidFill>
                            <a:srgbClr val="191970"/>
                          </a:solidFill>
                          <a:effectLst/>
                          <a:latin typeface="Helvetica"/>
                        </a:rPr>
                        <a:t>Homo sapiens</a:t>
                      </a:r>
                      <a:endParaRPr lang="es-ES">
                        <a:effectLst/>
                        <a:latin typeface="arial"/>
                      </a:endParaRPr>
                    </a:p>
                  </a:txBody>
                  <a:tcPr marL="22860" marR="22860" marT="22860" marB="228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22860" marR="22860" marT="22860" marB="228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22860" marR="22860" marT="22860" marB="228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</a:tr>
              <a:tr h="769387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37</a:t>
                      </a:r>
                    </a:p>
                  </a:txBody>
                  <a:tcPr marL="22860" marR="22860" marT="22860" marB="228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22860" marR="22860" marT="22860" marB="228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u="sng" dirty="0">
                          <a:solidFill>
                            <a:srgbClr val="191970"/>
                          </a:solidFill>
                          <a:effectLst/>
                          <a:latin typeface="Helvetica"/>
                        </a:rPr>
                        <a:t>Homo sapiens</a:t>
                      </a:r>
                      <a:endParaRPr lang="es-ES" dirty="0">
                        <a:effectLst/>
                        <a:latin typeface="arial"/>
                      </a:endParaRPr>
                    </a:p>
                  </a:txBody>
                  <a:tcPr marL="22860" marR="22860" marT="22860" marB="228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22860" marR="22860" marT="22860" marB="228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err="1">
                          <a:effectLst/>
                          <a:latin typeface="arial"/>
                        </a:rPr>
                        <a:t>assay</a:t>
                      </a:r>
                      <a:r>
                        <a:rPr lang="es-ES" dirty="0">
                          <a:effectLst/>
                          <a:latin typeface="arial"/>
                        </a:rPr>
                        <a:t> at</a:t>
                      </a:r>
                    </a:p>
                  </a:txBody>
                  <a:tcPr marL="22860" marR="22860" marT="22860" marB="228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additional information</a:t>
                      </a:r>
                    </a:p>
                  </a:txBody>
                  <a:tcPr marL="22860" marR="22860" marT="22860" marB="228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22860" marR="22860" marT="22860" marB="228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u="sng" dirty="0">
                          <a:solidFill>
                            <a:srgbClr val="191970"/>
                          </a:solidFill>
                          <a:effectLst/>
                          <a:latin typeface="Helvetica"/>
                        </a:rPr>
                        <a:t>Homo sapiens</a:t>
                      </a:r>
                      <a:endParaRPr lang="es-ES" dirty="0">
                        <a:effectLst/>
                        <a:latin typeface="arial"/>
                      </a:endParaRPr>
                    </a:p>
                  </a:txBody>
                  <a:tcPr marL="22860" marR="22860" marT="22860" marB="228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22860" marR="22860" marT="22860" marB="228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err="1">
                          <a:effectLst/>
                          <a:latin typeface="arial"/>
                        </a:rPr>
                        <a:t>assay</a:t>
                      </a:r>
                      <a:r>
                        <a:rPr lang="es-ES" dirty="0">
                          <a:effectLst/>
                          <a:latin typeface="arial"/>
                        </a:rPr>
                        <a:t> at </a:t>
                      </a:r>
                      <a:r>
                        <a:rPr lang="es-ES" dirty="0" err="1">
                          <a:effectLst/>
                          <a:latin typeface="arial"/>
                        </a:rPr>
                        <a:t>room</a:t>
                      </a:r>
                      <a:r>
                        <a:rPr lang="es-ES" dirty="0">
                          <a:effectLst/>
                          <a:latin typeface="arial"/>
                        </a:rPr>
                        <a:t> </a:t>
                      </a:r>
                      <a:r>
                        <a:rPr lang="es-ES" dirty="0" err="1">
                          <a:effectLst/>
                          <a:latin typeface="arial"/>
                        </a:rPr>
                        <a:t>temperature</a:t>
                      </a:r>
                      <a:endParaRPr lang="es-ES" dirty="0">
                        <a:effectLst/>
                        <a:latin typeface="arial"/>
                      </a:endParaRPr>
                    </a:p>
                  </a:txBody>
                  <a:tcPr marL="22860" marR="22860" marT="22860" marB="228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57200" y="2262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27584" y="6267509"/>
            <a:ext cx="70567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/>
              <a:t>http://www.brenda-enzymes.org/php/result_flat.php4?ecno=3.2.1.20&amp;Suchword=&amp;organism%5B%5D=Homo+sapiens&amp;show_tm=0</a:t>
            </a:r>
          </a:p>
        </p:txBody>
      </p:sp>
    </p:spTree>
    <p:extLst>
      <p:ext uri="{BB962C8B-B14F-4D97-AF65-F5344CB8AC3E}">
        <p14:creationId xmlns:p14="http://schemas.microsoft.com/office/powerpoint/2010/main" val="47901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/>
          </p:nvPr>
        </p:nvGraphicFramePr>
        <p:xfrm>
          <a:off x="683568" y="1124744"/>
          <a:ext cx="7416822" cy="4658155"/>
        </p:xfrm>
        <a:graphic>
          <a:graphicData uri="http://schemas.openxmlformats.org/drawingml/2006/table">
            <a:tbl>
              <a:tblPr/>
              <a:tblGrid>
                <a:gridCol w="757923"/>
                <a:gridCol w="2219633"/>
                <a:gridCol w="2219633"/>
                <a:gridCol w="2219633"/>
              </a:tblGrid>
              <a:tr h="123576">
                <a:tc>
                  <a:txBody>
                    <a:bodyPr/>
                    <a:lstStyle/>
                    <a:p>
                      <a:endParaRPr lang="es-ES" sz="11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100"/>
                    </a:p>
                  </a:txBody>
                  <a:tcPr marL="30894" marR="30894" marT="15447" marB="15447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es-ES" sz="1100"/>
                    </a:p>
                  </a:txBody>
                  <a:tcPr marL="30894" marR="30894" marT="15447" marB="15447"/>
                </a:tc>
                <a:tc>
                  <a:txBody>
                    <a:bodyPr/>
                    <a:lstStyle/>
                    <a:p>
                      <a:endParaRPr lang="es-ES" sz="1100" dirty="0"/>
                    </a:p>
                  </a:txBody>
                  <a:tcPr marL="30894" marR="30894" marT="15447" marB="15447"/>
                </a:tc>
              </a:tr>
              <a:tr h="386174">
                <a:tc>
                  <a:txBody>
                    <a:bodyPr/>
                    <a:lstStyle/>
                    <a:p>
                      <a:pPr fontAlgn="t"/>
                      <a:r>
                        <a:rPr lang="es-ES" sz="1100" b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pH OPTIMUM</a:t>
                      </a:r>
                    </a:p>
                  </a:txBody>
                  <a:tcPr marL="7723" marR="7723" marT="7723" marB="77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9197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ES" sz="1100" b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pH MAXIMUM</a:t>
                      </a:r>
                    </a:p>
                  </a:txBody>
                  <a:tcPr marL="7723" marR="7723" marT="7723" marB="7723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19197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ES" sz="1100" b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ORGANISM</a:t>
                      </a:r>
                    </a:p>
                  </a:txBody>
                  <a:tcPr marL="7723" marR="7723" marT="7723" marB="7723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19197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ES" sz="1100" b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COMMENTARY</a:t>
                      </a:r>
                    </a:p>
                  </a:txBody>
                  <a:tcPr marL="7723" marR="7723" marT="7723" marB="7723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191970"/>
                    </a:solidFill>
                  </a:tcPr>
                </a:tc>
              </a:tr>
              <a:tr h="293492">
                <a:tc>
                  <a:txBody>
                    <a:bodyPr/>
                    <a:lstStyle/>
                    <a:p>
                      <a:r>
                        <a:rPr lang="es-ES" sz="11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3.8</a:t>
                      </a:r>
                    </a:p>
                  </a:txBody>
                  <a:tcPr marL="7723" marR="7723" marT="7723" marB="77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7723" marR="7723" marT="7723" marB="77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b="1" u="sng">
                          <a:solidFill>
                            <a:srgbClr val="191970"/>
                          </a:solidFill>
                          <a:effectLst/>
                          <a:latin typeface="Helvetica"/>
                        </a:rPr>
                        <a:t>Homo sapiens</a:t>
                      </a:r>
                      <a:endParaRPr lang="es-ES" sz="1100">
                        <a:effectLst/>
                        <a:latin typeface="arial"/>
                      </a:endParaRPr>
                    </a:p>
                  </a:txBody>
                  <a:tcPr marL="7723" marR="7723" marT="7723" marB="77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effectLst/>
                          <a:latin typeface="arial"/>
                        </a:rPr>
                        <a:t>acid alpha-glucosidase assay at</a:t>
                      </a:r>
                    </a:p>
                  </a:txBody>
                  <a:tcPr marL="7723" marR="7723" marT="7723" marB="77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</a:tr>
              <a:tr h="200811">
                <a:tc>
                  <a:txBody>
                    <a:bodyPr/>
                    <a:lstStyle/>
                    <a:p>
                      <a:r>
                        <a:rPr lang="es-ES" sz="11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7723" marR="7723" marT="7723" marB="77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4.5</a:t>
                      </a:r>
                    </a:p>
                  </a:txBody>
                  <a:tcPr marL="7723" marR="7723" marT="7723" marB="77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b="1" u="sng">
                          <a:solidFill>
                            <a:srgbClr val="191970"/>
                          </a:solidFill>
                          <a:effectLst/>
                          <a:latin typeface="Helvetica"/>
                        </a:rPr>
                        <a:t>Homo sapiens</a:t>
                      </a:r>
                      <a:endParaRPr lang="es-ES" sz="1100">
                        <a:effectLst/>
                        <a:latin typeface="arial"/>
                      </a:endParaRPr>
                    </a:p>
                  </a:txBody>
                  <a:tcPr marL="7723" marR="7723" marT="7723" marB="77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effectLst/>
                          <a:latin typeface="arial"/>
                        </a:rPr>
                        <a:t>hydrolysis of glycogen</a:t>
                      </a:r>
                    </a:p>
                  </a:txBody>
                  <a:tcPr marL="7723" marR="7723" marT="7723" marB="77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</a:tr>
              <a:tr h="386174">
                <a:tc>
                  <a:txBody>
                    <a:bodyPr/>
                    <a:lstStyle/>
                    <a:p>
                      <a:r>
                        <a:rPr lang="es-ES" sz="11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7723" marR="7723" marT="7723" marB="77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5.5</a:t>
                      </a:r>
                    </a:p>
                  </a:txBody>
                  <a:tcPr marL="7723" marR="7723" marT="7723" marB="77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b="1" u="sng">
                          <a:solidFill>
                            <a:srgbClr val="191970"/>
                          </a:solidFill>
                          <a:effectLst/>
                          <a:latin typeface="Helvetica"/>
                        </a:rPr>
                        <a:t>Homo sapiens</a:t>
                      </a:r>
                      <a:endParaRPr lang="es-ES" sz="1100">
                        <a:effectLst/>
                        <a:latin typeface="arial"/>
                      </a:endParaRPr>
                    </a:p>
                  </a:txBody>
                  <a:tcPr marL="7723" marR="7723" marT="7723" marB="77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effectLst/>
                          <a:latin typeface="arial"/>
                        </a:rPr>
                        <a:t>4-methylumbelliferyl-alpha-glucoside</a:t>
                      </a:r>
                    </a:p>
                  </a:txBody>
                  <a:tcPr marL="7723" marR="7723" marT="7723" marB="77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</a:tr>
              <a:tr h="478856">
                <a:tc>
                  <a:txBody>
                    <a:bodyPr/>
                    <a:lstStyle/>
                    <a:p>
                      <a:r>
                        <a:rPr lang="es-ES" sz="11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7723" marR="7723" marT="7723" marB="77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7723" marR="7723" marT="7723" marB="77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b="1" u="sng">
                          <a:solidFill>
                            <a:srgbClr val="191970"/>
                          </a:solidFill>
                          <a:effectLst/>
                          <a:latin typeface="Helvetica"/>
                        </a:rPr>
                        <a:t>Homo sapiens</a:t>
                      </a:r>
                      <a:endParaRPr lang="es-ES" sz="1100">
                        <a:effectLst/>
                        <a:latin typeface="arial"/>
                      </a:endParaRPr>
                    </a:p>
                  </a:txBody>
                  <a:tcPr marL="7723" marR="7723" marT="7723" marB="77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/>
                        </a:rPr>
                        <a:t>hydrolysis of glycogen or maltose, recombinant enzyme</a:t>
                      </a:r>
                    </a:p>
                  </a:txBody>
                  <a:tcPr marL="7723" marR="7723" marT="7723" marB="77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</a:tr>
              <a:tr h="200811">
                <a:tc>
                  <a:txBody>
                    <a:bodyPr/>
                    <a:lstStyle/>
                    <a:p>
                      <a:r>
                        <a:rPr lang="es-ES" sz="11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7723" marR="7723" marT="7723" marB="77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7723" marR="7723" marT="7723" marB="77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b="1" u="sng">
                          <a:solidFill>
                            <a:srgbClr val="191970"/>
                          </a:solidFill>
                          <a:effectLst/>
                          <a:latin typeface="Helvetica"/>
                        </a:rPr>
                        <a:t>Homo sapiens</a:t>
                      </a:r>
                      <a:endParaRPr lang="es-ES" sz="1100">
                        <a:effectLst/>
                        <a:latin typeface="arial"/>
                      </a:endParaRPr>
                    </a:p>
                  </a:txBody>
                  <a:tcPr marL="7723" marR="7723" marT="7723" marB="77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effectLst/>
                          <a:latin typeface="arial"/>
                        </a:rPr>
                        <a:t>assay at</a:t>
                      </a:r>
                    </a:p>
                  </a:txBody>
                  <a:tcPr marL="7723" marR="7723" marT="7723" marB="77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</a:tr>
              <a:tr h="478856">
                <a:tc>
                  <a:txBody>
                    <a:bodyPr/>
                    <a:lstStyle/>
                    <a:p>
                      <a:r>
                        <a:rPr lang="es-ES" sz="11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4.5</a:t>
                      </a:r>
                    </a:p>
                  </a:txBody>
                  <a:tcPr marL="7723" marR="7723" marT="7723" marB="77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7723" marR="7723" marT="7723" marB="77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b="1" u="sng">
                          <a:solidFill>
                            <a:srgbClr val="191970"/>
                          </a:solidFill>
                          <a:effectLst/>
                          <a:latin typeface="Helvetica"/>
                        </a:rPr>
                        <a:t>Homo sapiens</a:t>
                      </a:r>
                      <a:endParaRPr lang="es-ES" sz="1100">
                        <a:effectLst/>
                        <a:latin typeface="arial"/>
                      </a:endParaRPr>
                    </a:p>
                  </a:txBody>
                  <a:tcPr marL="7723" marR="7723" marT="7723" marB="77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effectLst/>
                          <a:latin typeface="arial"/>
                        </a:rPr>
                        <a:t>hydrolysis of 4-methylumbelliferyl alpha-glucoside</a:t>
                      </a:r>
                    </a:p>
                  </a:txBody>
                  <a:tcPr marL="7723" marR="7723" marT="7723" marB="77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</a:tr>
              <a:tr h="200811">
                <a:tc>
                  <a:txBody>
                    <a:bodyPr/>
                    <a:lstStyle/>
                    <a:p>
                      <a:r>
                        <a:rPr lang="es-ES" sz="11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4.5</a:t>
                      </a:r>
                    </a:p>
                  </a:txBody>
                  <a:tcPr marL="7723" marR="7723" marT="7723" marB="77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7723" marR="7723" marT="7723" marB="77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b="1" u="sng">
                          <a:solidFill>
                            <a:srgbClr val="191970"/>
                          </a:solidFill>
                          <a:effectLst/>
                          <a:latin typeface="Helvetica"/>
                        </a:rPr>
                        <a:t>Homo sapiens</a:t>
                      </a:r>
                      <a:endParaRPr lang="es-ES" sz="1100">
                        <a:effectLst/>
                        <a:latin typeface="arial"/>
                      </a:endParaRPr>
                    </a:p>
                  </a:txBody>
                  <a:tcPr marL="7723" marR="7723" marT="7723" marB="77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effectLst/>
                          <a:latin typeface="arial"/>
                        </a:rPr>
                        <a:t>hydrolysis of maltose</a:t>
                      </a:r>
                    </a:p>
                  </a:txBody>
                  <a:tcPr marL="7723" marR="7723" marT="7723" marB="77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</a:tr>
              <a:tr h="200811">
                <a:tc>
                  <a:txBody>
                    <a:bodyPr/>
                    <a:lstStyle/>
                    <a:p>
                      <a:r>
                        <a:rPr lang="es-ES" sz="11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4.6</a:t>
                      </a:r>
                    </a:p>
                  </a:txBody>
                  <a:tcPr marL="7723" marR="7723" marT="7723" marB="77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7723" marR="7723" marT="7723" marB="77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b="1" u="sng">
                          <a:solidFill>
                            <a:srgbClr val="191970"/>
                          </a:solidFill>
                          <a:effectLst/>
                          <a:latin typeface="Helvetica"/>
                        </a:rPr>
                        <a:t>Homo sapiens</a:t>
                      </a:r>
                      <a:endParaRPr lang="es-ES" sz="1100">
                        <a:effectLst/>
                        <a:latin typeface="arial"/>
                      </a:endParaRPr>
                    </a:p>
                  </a:txBody>
                  <a:tcPr marL="7723" marR="7723" marT="7723" marB="77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7723" marR="7723" marT="7723" marB="77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</a:tr>
              <a:tr h="200811">
                <a:tc>
                  <a:txBody>
                    <a:bodyPr/>
                    <a:lstStyle/>
                    <a:p>
                      <a:r>
                        <a:rPr lang="es-ES" sz="11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7723" marR="7723" marT="7723" marB="77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7723" marR="7723" marT="7723" marB="77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b="1" u="sng">
                          <a:solidFill>
                            <a:srgbClr val="191970"/>
                          </a:solidFill>
                          <a:effectLst/>
                          <a:latin typeface="Helvetica"/>
                        </a:rPr>
                        <a:t>Homo sapiens</a:t>
                      </a:r>
                      <a:endParaRPr lang="es-ES" sz="1100">
                        <a:effectLst/>
                        <a:latin typeface="arial"/>
                      </a:endParaRPr>
                    </a:p>
                  </a:txBody>
                  <a:tcPr marL="7723" marR="7723" marT="7723" marB="77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7723" marR="7723" marT="7723" marB="77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</a:tr>
              <a:tr h="293492">
                <a:tc>
                  <a:txBody>
                    <a:bodyPr/>
                    <a:lstStyle/>
                    <a:p>
                      <a:r>
                        <a:rPr lang="es-ES" sz="11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5.6</a:t>
                      </a:r>
                    </a:p>
                  </a:txBody>
                  <a:tcPr marL="7723" marR="7723" marT="7723" marB="77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7723" marR="7723" marT="7723" marB="77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b="1" u="sng">
                          <a:solidFill>
                            <a:srgbClr val="191970"/>
                          </a:solidFill>
                          <a:effectLst/>
                          <a:latin typeface="Helvetica"/>
                        </a:rPr>
                        <a:t>Homo sapiens</a:t>
                      </a:r>
                      <a:endParaRPr lang="es-ES" sz="1100">
                        <a:effectLst/>
                        <a:latin typeface="arial"/>
                      </a:endParaRPr>
                    </a:p>
                  </a:txBody>
                  <a:tcPr marL="7723" marR="7723" marT="7723" marB="77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/>
                        </a:rPr>
                        <a:t>hydrolysis of maltotriitol and potato starch</a:t>
                      </a:r>
                    </a:p>
                  </a:txBody>
                  <a:tcPr marL="7723" marR="7723" marT="7723" marB="77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</a:tr>
              <a:tr h="200811">
                <a:tc>
                  <a:txBody>
                    <a:bodyPr/>
                    <a:lstStyle/>
                    <a:p>
                      <a:r>
                        <a:rPr lang="es-ES" sz="11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6.5</a:t>
                      </a:r>
                    </a:p>
                  </a:txBody>
                  <a:tcPr marL="7723" marR="7723" marT="7723" marB="77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7.5</a:t>
                      </a:r>
                    </a:p>
                  </a:txBody>
                  <a:tcPr marL="7723" marR="7723" marT="7723" marB="77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b="1" u="sng">
                          <a:solidFill>
                            <a:srgbClr val="191970"/>
                          </a:solidFill>
                          <a:effectLst/>
                          <a:latin typeface="Helvetica"/>
                        </a:rPr>
                        <a:t>Homo sapiens</a:t>
                      </a:r>
                      <a:endParaRPr lang="es-ES" sz="1100">
                        <a:effectLst/>
                        <a:latin typeface="arial"/>
                      </a:endParaRPr>
                    </a:p>
                  </a:txBody>
                  <a:tcPr marL="7723" marR="7723" marT="7723" marB="77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7723" marR="7723" marT="7723" marB="77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</a:tr>
              <a:tr h="200811">
                <a:tc>
                  <a:txBody>
                    <a:bodyPr/>
                    <a:lstStyle/>
                    <a:p>
                      <a:r>
                        <a:rPr lang="es-ES" sz="11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6.8</a:t>
                      </a:r>
                    </a:p>
                  </a:txBody>
                  <a:tcPr marL="7723" marR="7723" marT="7723" marB="77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7723" marR="7723" marT="7723" marB="77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b="1" u="sng">
                          <a:solidFill>
                            <a:srgbClr val="191970"/>
                          </a:solidFill>
                          <a:effectLst/>
                          <a:latin typeface="Helvetica"/>
                        </a:rPr>
                        <a:t>Homo sapiens</a:t>
                      </a:r>
                      <a:endParaRPr lang="es-ES" sz="1100">
                        <a:effectLst/>
                        <a:latin typeface="arial"/>
                      </a:endParaRPr>
                    </a:p>
                  </a:txBody>
                  <a:tcPr marL="7723" marR="7723" marT="7723" marB="77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effectLst/>
                          <a:latin typeface="arial"/>
                        </a:rPr>
                        <a:t>assay at</a:t>
                      </a:r>
                    </a:p>
                  </a:txBody>
                  <a:tcPr marL="7723" marR="7723" marT="7723" marB="77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</a:tr>
              <a:tr h="293492">
                <a:tc>
                  <a:txBody>
                    <a:bodyPr/>
                    <a:lstStyle/>
                    <a:p>
                      <a:r>
                        <a:rPr lang="es-ES" sz="11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7723" marR="7723" marT="7723" marB="77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7723" marR="7723" marT="7723" marB="77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b="1" u="sng">
                          <a:solidFill>
                            <a:srgbClr val="191970"/>
                          </a:solidFill>
                          <a:effectLst/>
                          <a:latin typeface="Helvetica"/>
                        </a:rPr>
                        <a:t>Homo sapiens</a:t>
                      </a:r>
                      <a:endParaRPr lang="es-ES" sz="1100">
                        <a:effectLst/>
                        <a:latin typeface="arial"/>
                      </a:endParaRPr>
                    </a:p>
                  </a:txBody>
                  <a:tcPr marL="7723" marR="7723" marT="7723" marB="77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effectLst/>
                          <a:latin typeface="arial"/>
                        </a:rPr>
                        <a:t>neutral alpha-glucosidase assay at</a:t>
                      </a:r>
                    </a:p>
                  </a:txBody>
                  <a:tcPr marL="7723" marR="7723" marT="7723" marB="77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</a:tr>
              <a:tr h="386174">
                <a:tc>
                  <a:txBody>
                    <a:bodyPr/>
                    <a:lstStyle/>
                    <a:p>
                      <a:r>
                        <a:rPr lang="es-ES" sz="11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7.5</a:t>
                      </a:r>
                    </a:p>
                  </a:txBody>
                  <a:tcPr marL="7723" marR="7723" marT="7723" marB="77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7723" marR="7723" marT="7723" marB="77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b="1" u="sng">
                          <a:solidFill>
                            <a:srgbClr val="191970"/>
                          </a:solidFill>
                          <a:effectLst/>
                          <a:latin typeface="Helvetica"/>
                        </a:rPr>
                        <a:t>Homo sapiens</a:t>
                      </a:r>
                      <a:endParaRPr lang="es-ES" sz="1100">
                        <a:effectLst/>
                        <a:latin typeface="arial"/>
                      </a:endParaRPr>
                    </a:p>
                  </a:txBody>
                  <a:tcPr marL="7723" marR="7723" marT="7723" marB="77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dirty="0">
                          <a:effectLst/>
                          <a:latin typeface="arial"/>
                        </a:rPr>
                        <a:t>4-methylumbelliferyl-alpha-glucoside</a:t>
                      </a:r>
                    </a:p>
                  </a:txBody>
                  <a:tcPr marL="7723" marR="7723" marT="7723" marB="77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181350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827584" y="6267509"/>
            <a:ext cx="70567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/>
              <a:t>http://www.brenda-enzymes.org/php/result_flat.php4?ecno=3.2.1.20&amp;Suchword=&amp;organism%5B%5D=Homo+sapiens&amp;show_tm=0</a:t>
            </a:r>
          </a:p>
        </p:txBody>
      </p:sp>
    </p:spTree>
    <p:extLst>
      <p:ext uri="{BB962C8B-B14F-4D97-AF65-F5344CB8AC3E}">
        <p14:creationId xmlns:p14="http://schemas.microsoft.com/office/powerpoint/2010/main" val="296099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Funcion</a:t>
            </a:r>
            <a:r>
              <a:rPr lang="es-ES" dirty="0" smtClean="0"/>
              <a:t> sustrato /producto</a:t>
            </a:r>
            <a:endParaRPr lang="es-ES" dirty="0"/>
          </a:p>
        </p:txBody>
      </p:sp>
      <p:graphicFrame>
        <p:nvGraphicFramePr>
          <p:cNvPr id="9" name="8 Marcador de contenido"/>
          <p:cNvGraphicFramePr>
            <a:graphicFrameLocks noGrp="1"/>
          </p:cNvGraphicFramePr>
          <p:nvPr>
            <p:ph idx="1"/>
            <p:extLst/>
          </p:nvPr>
        </p:nvGraphicFramePr>
        <p:xfrm>
          <a:off x="2251870" y="1988840"/>
          <a:ext cx="4608510" cy="1224137"/>
        </p:xfrm>
        <a:graphic>
          <a:graphicData uri="http://schemas.openxmlformats.org/drawingml/2006/table">
            <a:tbl>
              <a:tblPr/>
              <a:tblGrid>
                <a:gridCol w="2304255"/>
                <a:gridCol w="2304255"/>
              </a:tblGrid>
              <a:tr h="364366">
                <a:tc>
                  <a:txBody>
                    <a:bodyPr/>
                    <a:lstStyle/>
                    <a:p>
                      <a:pPr fontAlgn="t"/>
                      <a:r>
                        <a:rPr lang="es-ES" sz="1200" b="1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SUBSTRATO</a:t>
                      </a:r>
                      <a:endParaRPr lang="es-ES" sz="1200" b="1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3121" marR="3121" marT="3121" marB="31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9197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ES" sz="1200" b="1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PRODUCTO</a:t>
                      </a:r>
                      <a:r>
                        <a:rPr lang="es-ES" sz="1200" b="1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                     </a:t>
                      </a:r>
                    </a:p>
                  </a:txBody>
                  <a:tcPr marL="3121" marR="3121" marT="3121" marB="31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91970"/>
                    </a:solidFill>
                  </a:tcPr>
                </a:tc>
              </a:tr>
              <a:tr h="859771">
                <a:tc>
                  <a:txBody>
                    <a:bodyPr/>
                    <a:lstStyle/>
                    <a:p>
                      <a:r>
                        <a:rPr lang="es-ES" sz="12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1,4-alpha-D-glucooligosaccharide + H2O</a:t>
                      </a:r>
                    </a:p>
                  </a:txBody>
                  <a:tcPr marL="3121" marR="3121" marT="3121" marB="31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 dirty="0" err="1" smtClean="0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alpha</a:t>
                      </a:r>
                      <a:r>
                        <a:rPr lang="es-ES" sz="1200" b="1" dirty="0" smtClean="0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-D-glucosa</a:t>
                      </a:r>
                      <a:endParaRPr lang="es-ES" sz="1200" b="1" dirty="0">
                        <a:solidFill>
                          <a:srgbClr val="191970"/>
                        </a:solidFill>
                        <a:effectLst/>
                        <a:latin typeface="arial"/>
                      </a:endParaRPr>
                    </a:p>
                  </a:txBody>
                  <a:tcPr marL="3121" marR="3121" marT="3121" marB="31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</a:tr>
            </a:tbl>
          </a:graphicData>
        </a:graphic>
      </p:graphicFrame>
      <p:pic>
        <p:nvPicPr>
          <p:cNvPr id="12290" name="Picture 2" descr="show the reaction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0" y="-825500"/>
            <a:ext cx="14287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show the reaction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0" y="-825500"/>
            <a:ext cx="14287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show the reaction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0" y="-825500"/>
            <a:ext cx="14287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show the reaction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0" y="-825500"/>
            <a:ext cx="14287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show the reaction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0" y="-825500"/>
            <a:ext cx="14287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show the reaction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0" y="-825500"/>
            <a:ext cx="14287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show the reaction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0" y="-825500"/>
            <a:ext cx="14287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9" descr="show the reaction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0" y="-825500"/>
            <a:ext cx="14287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show the reaction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0" y="-825500"/>
            <a:ext cx="14287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9" name="Picture 11" descr="show the reaction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0" y="-825500"/>
            <a:ext cx="14287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show the reaction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0" y="-825500"/>
            <a:ext cx="14287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1" name="Picture 13" descr="show the reaction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0" y="-825500"/>
            <a:ext cx="14287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 descr="show the reaction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0" y="-825500"/>
            <a:ext cx="14287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3" name="Picture 15" descr="show the reaction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0" y="-825500"/>
            <a:ext cx="14287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4" name="Picture 16" descr="show the reaction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0" y="-825500"/>
            <a:ext cx="14287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5" name="Picture 17" descr="show the reaction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0" y="-825500"/>
            <a:ext cx="14287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6" name="Picture 18" descr="show the reaction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0" y="-825500"/>
            <a:ext cx="14287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7" name="Picture 19" descr="show the reaction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0" y="-825500"/>
            <a:ext cx="14287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8" name="Picture 20" descr="show the reaction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0" y="-825500"/>
            <a:ext cx="14287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9" name="Picture 21" descr="show the reaction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0" y="-825500"/>
            <a:ext cx="14287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0" name="Picture 22" descr="show the reaction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0" y="-825500"/>
            <a:ext cx="14287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1" name="Picture 23" descr="show the reaction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0" y="-825500"/>
            <a:ext cx="14287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2" name="Picture 24" descr="show the reaction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0" y="-825500"/>
            <a:ext cx="14287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3" name="Picture 25" descr="show the reaction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0" y="-825500"/>
            <a:ext cx="14287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4" name="Picture 26" descr="show the reaction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0" y="-825500"/>
            <a:ext cx="14287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5" name="Picture 27" descr="show the reaction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0" y="-825500"/>
            <a:ext cx="14287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8"/>
          <p:cNvSpPr>
            <a:spLocks noChangeArrowheads="1"/>
          </p:cNvSpPr>
          <p:nvPr/>
        </p:nvSpPr>
        <p:spPr bwMode="auto">
          <a:xfrm>
            <a:off x="4413250" y="-825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317" name="Picture 29" descr="show the reaction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5" y="1600200"/>
            <a:ext cx="14287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23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7" y="3356992"/>
            <a:ext cx="486727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213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/>
          </p:nvPr>
        </p:nvGraphicFramePr>
        <p:xfrm>
          <a:off x="1547664" y="1628800"/>
          <a:ext cx="5112567" cy="1180728"/>
        </p:xfrm>
        <a:graphic>
          <a:graphicData uri="http://schemas.openxmlformats.org/drawingml/2006/table">
            <a:tbl>
              <a:tblPr/>
              <a:tblGrid>
                <a:gridCol w="1704189"/>
                <a:gridCol w="1704189"/>
                <a:gridCol w="1704189"/>
              </a:tblGrid>
              <a:tr h="405554">
                <a:tc>
                  <a:txBody>
                    <a:bodyPr/>
                    <a:lstStyle/>
                    <a:p>
                      <a:pPr fontAlgn="t"/>
                      <a:r>
                        <a:rPr lang="es-ES" sz="1050" b="1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SUBSTRATE</a:t>
                      </a:r>
                    </a:p>
                  </a:txBody>
                  <a:tcPr marL="4214" marR="4214" marT="4214" marB="42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9197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ES" sz="1050" b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PRODUCT                      </a:t>
                      </a:r>
                    </a:p>
                  </a:txBody>
                  <a:tcPr marL="4214" marR="4214" marT="4214" marB="42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9197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ES" sz="1050" b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REACTION DIAGRAM</a:t>
                      </a:r>
                    </a:p>
                  </a:txBody>
                  <a:tcPr marL="4214" marR="4214" marT="4214" marB="42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91970"/>
                    </a:solidFill>
                  </a:tcPr>
                </a:tc>
              </a:tr>
              <a:tr h="775174">
                <a:tc>
                  <a:txBody>
                    <a:bodyPr/>
                    <a:lstStyle/>
                    <a:p>
                      <a:r>
                        <a:rPr lang="es-ES" sz="1050" b="1" dirty="0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4-methylumbelliferyl </a:t>
                      </a:r>
                      <a:r>
                        <a:rPr lang="es-ES" sz="1050" b="1" dirty="0" err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alpha</a:t>
                      </a:r>
                      <a:r>
                        <a:rPr lang="es-ES" sz="1050" b="1" dirty="0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-D-</a:t>
                      </a:r>
                      <a:r>
                        <a:rPr lang="es-ES" sz="1050" b="1" dirty="0" err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glucopyranoside</a:t>
                      </a:r>
                      <a:r>
                        <a:rPr lang="es-ES" sz="1050" b="1" dirty="0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 + H2O</a:t>
                      </a:r>
                    </a:p>
                  </a:txBody>
                  <a:tcPr marL="4214" marR="4214" marT="4214" marB="42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b="1" dirty="0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4-methylumbelliferone + </a:t>
                      </a:r>
                      <a:r>
                        <a:rPr lang="es-ES" sz="1050" b="1" dirty="0" err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alpha</a:t>
                      </a:r>
                      <a:r>
                        <a:rPr lang="es-ES" sz="1050" b="1" dirty="0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-D-</a:t>
                      </a:r>
                      <a:r>
                        <a:rPr lang="es-ES" sz="1050" b="1" dirty="0" err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glucopyranose</a:t>
                      </a:r>
                      <a:endParaRPr lang="es-ES" sz="1050" b="1" dirty="0">
                        <a:solidFill>
                          <a:srgbClr val="191970"/>
                        </a:solidFill>
                        <a:effectLst/>
                        <a:latin typeface="arial"/>
                      </a:endParaRPr>
                    </a:p>
                  </a:txBody>
                  <a:tcPr marL="4214" marR="4214" marT="4214" marB="42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dirty="0">
                          <a:effectLst/>
                          <a:latin typeface="arial"/>
                        </a:rPr>
                        <a:t/>
                      </a:r>
                      <a:br>
                        <a:rPr lang="es-ES" sz="1050" dirty="0">
                          <a:effectLst/>
                          <a:latin typeface="arial"/>
                        </a:rPr>
                      </a:br>
                      <a:endParaRPr lang="es-ES" sz="1050" dirty="0">
                        <a:effectLst/>
                        <a:latin typeface="arial"/>
                      </a:endParaRPr>
                    </a:p>
                  </a:txBody>
                  <a:tcPr marL="4214" marR="4214" marT="4214" marB="42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</a:tr>
            </a:tbl>
          </a:graphicData>
        </a:graphic>
      </p:graphicFrame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35" y="3450138"/>
            <a:ext cx="730567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470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Sustrato/producto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/>
          </p:nvPr>
        </p:nvGraphicFramePr>
        <p:xfrm>
          <a:off x="1080181" y="1268760"/>
          <a:ext cx="6983637" cy="4761174"/>
        </p:xfrm>
        <a:graphic>
          <a:graphicData uri="http://schemas.openxmlformats.org/drawingml/2006/table">
            <a:tbl>
              <a:tblPr/>
              <a:tblGrid>
                <a:gridCol w="2327879"/>
                <a:gridCol w="2327879"/>
                <a:gridCol w="2327879"/>
              </a:tblGrid>
              <a:tr h="170665">
                <a:tc>
                  <a:txBody>
                    <a:bodyPr/>
                    <a:lstStyle/>
                    <a:p>
                      <a:pPr fontAlgn="t"/>
                      <a:r>
                        <a:rPr lang="es-ES" sz="600" b="1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SUBSTRATE</a:t>
                      </a:r>
                    </a:p>
                  </a:txBody>
                  <a:tcPr marL="791" marR="791" marT="791" marB="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9197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ES" sz="600" b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PRODUCT                      </a:t>
                      </a:r>
                    </a:p>
                  </a:txBody>
                  <a:tcPr marL="791" marR="791" marT="791" marB="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9197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ES" sz="600" b="1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ORGANISM</a:t>
                      </a:r>
                    </a:p>
                  </a:txBody>
                  <a:tcPr marL="791" marR="791" marT="791" marB="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91970"/>
                    </a:solidFill>
                  </a:tcPr>
                </a:tc>
              </a:tr>
              <a:tr h="117367">
                <a:tc>
                  <a:txBody>
                    <a:bodyPr/>
                    <a:lstStyle/>
                    <a:p>
                      <a:r>
                        <a:rPr lang="es-ES" sz="6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1,4-alpha-D-glucooligosaccharide + H2O</a:t>
                      </a:r>
                    </a:p>
                  </a:txBody>
                  <a:tcPr marL="791" marR="791" marT="791" marB="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alpha-D-glucose</a:t>
                      </a:r>
                    </a:p>
                  </a:txBody>
                  <a:tcPr marL="791" marR="791" marT="791" marB="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 u="sng">
                          <a:solidFill>
                            <a:srgbClr val="191970"/>
                          </a:solidFill>
                          <a:effectLst/>
                          <a:latin typeface="Helvetica"/>
                        </a:rPr>
                        <a:t>Homo sapiens</a:t>
                      </a:r>
                      <a:endParaRPr lang="es-ES" sz="600">
                        <a:effectLst/>
                        <a:latin typeface="arial"/>
                      </a:endParaRPr>
                    </a:p>
                  </a:txBody>
                  <a:tcPr marL="791" marR="791" marT="791" marB="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</a:tr>
              <a:tr h="170665">
                <a:tc>
                  <a:txBody>
                    <a:bodyPr/>
                    <a:lstStyle/>
                    <a:p>
                      <a:r>
                        <a:rPr lang="es-ES" sz="6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4-methylumbelliferyl alpha-D-glucopyranoside + H2O</a:t>
                      </a:r>
                    </a:p>
                  </a:txBody>
                  <a:tcPr marL="791" marR="791" marT="791" marB="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4-methylumbelliferone + alpha-D-glucopyranose</a:t>
                      </a:r>
                    </a:p>
                  </a:txBody>
                  <a:tcPr marL="791" marR="791" marT="791" marB="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 u="sng">
                          <a:solidFill>
                            <a:srgbClr val="191970"/>
                          </a:solidFill>
                          <a:effectLst/>
                          <a:latin typeface="Helvetica"/>
                        </a:rPr>
                        <a:t>Homo sapiens</a:t>
                      </a:r>
                      <a:endParaRPr lang="es-ES" sz="600">
                        <a:effectLst/>
                        <a:latin typeface="arial"/>
                      </a:endParaRPr>
                    </a:p>
                  </a:txBody>
                  <a:tcPr marL="791" marR="791" marT="791" marB="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</a:tr>
              <a:tr h="199002">
                <a:tc>
                  <a:txBody>
                    <a:bodyPr/>
                    <a:lstStyle/>
                    <a:p>
                      <a:r>
                        <a:rPr lang="es-ES" sz="6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4-methylumbelliferyl-alpha-D-glucopyranoside + H2O</a:t>
                      </a:r>
                    </a:p>
                  </a:txBody>
                  <a:tcPr marL="791" marR="791" marT="791" marB="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4-methylumbelliferone + alpha-D-glucose</a:t>
                      </a:r>
                    </a:p>
                  </a:txBody>
                  <a:tcPr marL="791" marR="791" marT="791" marB="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 u="sng">
                          <a:solidFill>
                            <a:srgbClr val="191970"/>
                          </a:solidFill>
                          <a:effectLst/>
                          <a:latin typeface="Helvetica"/>
                        </a:rPr>
                        <a:t>Homo sapiens</a:t>
                      </a:r>
                      <a:endParaRPr lang="es-ES" sz="600">
                        <a:effectLst/>
                        <a:latin typeface="arial"/>
                      </a:endParaRPr>
                    </a:p>
                  </a:txBody>
                  <a:tcPr marL="791" marR="791" marT="791" marB="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</a:tr>
              <a:tr h="170665">
                <a:tc>
                  <a:txBody>
                    <a:bodyPr/>
                    <a:lstStyle/>
                    <a:p>
                      <a:r>
                        <a:rPr lang="es-ES" sz="6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4-methylumbelliferyl-alpha-D-glucopyranoside + H2O</a:t>
                      </a:r>
                    </a:p>
                  </a:txBody>
                  <a:tcPr marL="791" marR="791" marT="791" marB="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4-methylumbelliferone + alpha-D-glucose</a:t>
                      </a:r>
                    </a:p>
                  </a:txBody>
                  <a:tcPr marL="791" marR="791" marT="791" marB="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 u="sng">
                          <a:solidFill>
                            <a:srgbClr val="191970"/>
                          </a:solidFill>
                          <a:effectLst/>
                          <a:latin typeface="Helvetica"/>
                        </a:rPr>
                        <a:t>Homo sapiens</a:t>
                      </a:r>
                      <a:endParaRPr lang="es-ES" sz="600">
                        <a:effectLst/>
                        <a:latin typeface="arial"/>
                      </a:endParaRPr>
                    </a:p>
                  </a:txBody>
                  <a:tcPr marL="791" marR="791" marT="791" marB="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</a:tr>
              <a:tr h="170665">
                <a:tc>
                  <a:txBody>
                    <a:bodyPr/>
                    <a:lstStyle/>
                    <a:p>
                      <a:r>
                        <a:rPr lang="es-ES" sz="6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4-methylumbelliferyl-alpha-D-glucopyranoside + H2O</a:t>
                      </a:r>
                    </a:p>
                  </a:txBody>
                  <a:tcPr marL="791" marR="791" marT="791" marB="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4-methylumbelliferol + alpha-D-glucose</a:t>
                      </a:r>
                    </a:p>
                  </a:txBody>
                  <a:tcPr marL="791" marR="791" marT="791" marB="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 u="sng">
                          <a:solidFill>
                            <a:srgbClr val="191970"/>
                          </a:solidFill>
                          <a:effectLst/>
                          <a:latin typeface="Helvetica"/>
                        </a:rPr>
                        <a:t>Homo sapiens</a:t>
                      </a:r>
                      <a:endParaRPr lang="es-ES" sz="600">
                        <a:effectLst/>
                        <a:latin typeface="arial"/>
                      </a:endParaRPr>
                    </a:p>
                  </a:txBody>
                  <a:tcPr marL="791" marR="791" marT="791" marB="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</a:tr>
              <a:tr h="170665">
                <a:tc>
                  <a:txBody>
                    <a:bodyPr/>
                    <a:lstStyle/>
                    <a:p>
                      <a:r>
                        <a:rPr lang="es-ES" sz="6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4-methylumbelliferyl-alpha-glucoside + H2O</a:t>
                      </a:r>
                    </a:p>
                  </a:txBody>
                  <a:tcPr marL="791" marR="791" marT="791" marB="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4-methylumbelliferone + alpha-D-glucose</a:t>
                      </a:r>
                    </a:p>
                  </a:txBody>
                  <a:tcPr marL="791" marR="791" marT="791" marB="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 u="sng">
                          <a:solidFill>
                            <a:srgbClr val="191970"/>
                          </a:solidFill>
                          <a:effectLst/>
                          <a:latin typeface="Helvetica"/>
                        </a:rPr>
                        <a:t>Homo sapiens</a:t>
                      </a:r>
                      <a:endParaRPr lang="es-ES" sz="600">
                        <a:effectLst/>
                        <a:latin typeface="arial"/>
                      </a:endParaRPr>
                    </a:p>
                  </a:txBody>
                  <a:tcPr marL="791" marR="791" marT="791" marB="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</a:tr>
              <a:tr h="170665">
                <a:tc>
                  <a:txBody>
                    <a:bodyPr/>
                    <a:lstStyle/>
                    <a:p>
                      <a:r>
                        <a:rPr lang="es-ES" sz="6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4-methylumbelliferyl-alpha-glucoside + H2O</a:t>
                      </a:r>
                    </a:p>
                  </a:txBody>
                  <a:tcPr marL="791" marR="791" marT="791" marB="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4-methylumbelliferone + alpha-D-glucose</a:t>
                      </a:r>
                    </a:p>
                  </a:txBody>
                  <a:tcPr marL="791" marR="791" marT="791" marB="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 u="sng">
                          <a:solidFill>
                            <a:srgbClr val="191970"/>
                          </a:solidFill>
                          <a:effectLst/>
                          <a:latin typeface="Helvetica"/>
                        </a:rPr>
                        <a:t>Homo sapiens</a:t>
                      </a:r>
                      <a:endParaRPr lang="es-ES" sz="600">
                        <a:effectLst/>
                        <a:latin typeface="arial"/>
                      </a:endParaRPr>
                    </a:p>
                  </a:txBody>
                  <a:tcPr marL="791" marR="791" marT="791" marB="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</a:tr>
              <a:tr h="170665">
                <a:tc>
                  <a:txBody>
                    <a:bodyPr/>
                    <a:lstStyle/>
                    <a:p>
                      <a:r>
                        <a:rPr lang="es-ES" sz="6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4-methylumbelliferyl-alpha-glucoside + H2O</a:t>
                      </a:r>
                    </a:p>
                  </a:txBody>
                  <a:tcPr marL="791" marR="791" marT="791" marB="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4-methylumbelliferone + alpha-D-glucose</a:t>
                      </a:r>
                    </a:p>
                  </a:txBody>
                  <a:tcPr marL="791" marR="791" marT="791" marB="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 u="sng">
                          <a:solidFill>
                            <a:srgbClr val="191970"/>
                          </a:solidFill>
                          <a:effectLst/>
                          <a:latin typeface="Helvetica"/>
                        </a:rPr>
                        <a:t>Homo sapiens</a:t>
                      </a:r>
                      <a:endParaRPr lang="es-ES" sz="600">
                        <a:effectLst/>
                        <a:latin typeface="arial"/>
                      </a:endParaRPr>
                    </a:p>
                  </a:txBody>
                  <a:tcPr marL="791" marR="791" marT="791" marB="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</a:tr>
              <a:tr h="170665">
                <a:tc>
                  <a:txBody>
                    <a:bodyPr/>
                    <a:lstStyle/>
                    <a:p>
                      <a:r>
                        <a:rPr lang="es-ES" sz="6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4-nitrophenyl 2-deoxy-alpha-D-glucopyranoside + H2O</a:t>
                      </a:r>
                    </a:p>
                  </a:txBody>
                  <a:tcPr marL="791" marR="791" marT="791" marB="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4-nitrophenol + 2-deoxy-alpha-D-glucose</a:t>
                      </a:r>
                    </a:p>
                  </a:txBody>
                  <a:tcPr marL="791" marR="791" marT="791" marB="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 u="sng">
                          <a:solidFill>
                            <a:srgbClr val="191970"/>
                          </a:solidFill>
                          <a:effectLst/>
                          <a:latin typeface="Helvetica"/>
                        </a:rPr>
                        <a:t>Homo sapiens</a:t>
                      </a:r>
                      <a:endParaRPr lang="es-ES" sz="600">
                        <a:effectLst/>
                        <a:latin typeface="arial"/>
                      </a:endParaRPr>
                    </a:p>
                  </a:txBody>
                  <a:tcPr marL="791" marR="791" marT="791" marB="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</a:tr>
              <a:tr h="264606">
                <a:tc>
                  <a:txBody>
                    <a:bodyPr/>
                    <a:lstStyle/>
                    <a:p>
                      <a:r>
                        <a:rPr lang="es-ES" sz="6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dextrin + H2O</a:t>
                      </a:r>
                    </a:p>
                  </a:txBody>
                  <a:tcPr marL="791" marR="791" marT="791" marB="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alpha-D-glucose + ?</a:t>
                      </a:r>
                    </a:p>
                  </a:txBody>
                  <a:tcPr marL="791" marR="791" marT="791" marB="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 u="sng">
                          <a:solidFill>
                            <a:srgbClr val="191970"/>
                          </a:solidFill>
                          <a:effectLst/>
                          <a:latin typeface="Helvetica"/>
                        </a:rPr>
                        <a:t>Homo sapiens</a:t>
                      </a:r>
                      <a:endParaRPr lang="es-ES" sz="600">
                        <a:effectLst/>
                        <a:latin typeface="arial"/>
                      </a:endParaRPr>
                    </a:p>
                  </a:txBody>
                  <a:tcPr marL="791" marR="791" marT="791" marB="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</a:tr>
              <a:tr h="170665">
                <a:tc>
                  <a:txBody>
                    <a:bodyPr/>
                    <a:lstStyle/>
                    <a:p>
                      <a:r>
                        <a:rPr lang="es-ES" sz="6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glycogen + H2O</a:t>
                      </a:r>
                    </a:p>
                  </a:txBody>
                  <a:tcPr marL="791" marR="791" marT="791" marB="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alpha-D-glucose</a:t>
                      </a:r>
                    </a:p>
                  </a:txBody>
                  <a:tcPr marL="791" marR="791" marT="791" marB="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 u="sng">
                          <a:solidFill>
                            <a:srgbClr val="191970"/>
                          </a:solidFill>
                          <a:effectLst/>
                          <a:latin typeface="Helvetica"/>
                        </a:rPr>
                        <a:t>Homo sapiens</a:t>
                      </a:r>
                      <a:endParaRPr lang="es-ES" sz="600">
                        <a:effectLst/>
                        <a:latin typeface="arial"/>
                      </a:endParaRPr>
                    </a:p>
                  </a:txBody>
                  <a:tcPr marL="791" marR="791" marT="791" marB="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</a:tr>
              <a:tr h="170665">
                <a:tc>
                  <a:txBody>
                    <a:bodyPr/>
                    <a:lstStyle/>
                    <a:p>
                      <a:r>
                        <a:rPr lang="es-ES" sz="6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glycogen + H2O</a:t>
                      </a:r>
                    </a:p>
                  </a:txBody>
                  <a:tcPr marL="791" marR="791" marT="791" marB="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alpha-D-glucose</a:t>
                      </a:r>
                    </a:p>
                  </a:txBody>
                  <a:tcPr marL="791" marR="791" marT="791" marB="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 u="sng">
                          <a:solidFill>
                            <a:srgbClr val="191970"/>
                          </a:solidFill>
                          <a:effectLst/>
                          <a:latin typeface="Helvetica"/>
                        </a:rPr>
                        <a:t>Homo sapiens</a:t>
                      </a:r>
                      <a:endParaRPr lang="es-ES" sz="600">
                        <a:effectLst/>
                        <a:latin typeface="arial"/>
                      </a:endParaRPr>
                    </a:p>
                  </a:txBody>
                  <a:tcPr marL="791" marR="791" marT="791" marB="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</a:tr>
              <a:tr h="170665">
                <a:tc>
                  <a:txBody>
                    <a:bodyPr/>
                    <a:lstStyle/>
                    <a:p>
                      <a:r>
                        <a:rPr lang="es-ES" sz="6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maltopentaose + H2O</a:t>
                      </a:r>
                    </a:p>
                  </a:txBody>
                  <a:tcPr marL="791" marR="791" marT="791" marB="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alpha-D-glucose</a:t>
                      </a:r>
                    </a:p>
                  </a:txBody>
                  <a:tcPr marL="791" marR="791" marT="791" marB="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 u="sng">
                          <a:solidFill>
                            <a:srgbClr val="191970"/>
                          </a:solidFill>
                          <a:effectLst/>
                          <a:latin typeface="Helvetica"/>
                        </a:rPr>
                        <a:t>Homo sapiens</a:t>
                      </a:r>
                      <a:endParaRPr lang="es-ES" sz="600">
                        <a:effectLst/>
                        <a:latin typeface="arial"/>
                      </a:endParaRPr>
                    </a:p>
                  </a:txBody>
                  <a:tcPr marL="791" marR="791" marT="791" marB="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</a:tr>
              <a:tr h="170665">
                <a:tc>
                  <a:txBody>
                    <a:bodyPr/>
                    <a:lstStyle/>
                    <a:p>
                      <a:r>
                        <a:rPr lang="es-ES" sz="6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maltose + H2O</a:t>
                      </a:r>
                    </a:p>
                  </a:txBody>
                  <a:tcPr marL="791" marR="791" marT="791" marB="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D-glucose</a:t>
                      </a:r>
                    </a:p>
                  </a:txBody>
                  <a:tcPr marL="791" marR="791" marT="791" marB="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 u="sng">
                          <a:solidFill>
                            <a:srgbClr val="191970"/>
                          </a:solidFill>
                          <a:effectLst/>
                          <a:latin typeface="Helvetica"/>
                        </a:rPr>
                        <a:t>Homo sapiens</a:t>
                      </a:r>
                      <a:endParaRPr lang="es-ES" sz="600">
                        <a:effectLst/>
                        <a:latin typeface="arial"/>
                      </a:endParaRPr>
                    </a:p>
                  </a:txBody>
                  <a:tcPr marL="791" marR="791" marT="791" marB="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</a:tr>
              <a:tr h="170665">
                <a:tc>
                  <a:txBody>
                    <a:bodyPr/>
                    <a:lstStyle/>
                    <a:p>
                      <a:r>
                        <a:rPr lang="es-ES" sz="6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maltose + H2O</a:t>
                      </a:r>
                    </a:p>
                  </a:txBody>
                  <a:tcPr marL="791" marR="791" marT="791" marB="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alpha-D-glucose</a:t>
                      </a:r>
                    </a:p>
                  </a:txBody>
                  <a:tcPr marL="791" marR="791" marT="791" marB="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 u="sng">
                          <a:solidFill>
                            <a:srgbClr val="191970"/>
                          </a:solidFill>
                          <a:effectLst/>
                          <a:latin typeface="Helvetica"/>
                        </a:rPr>
                        <a:t>Homo sapiens</a:t>
                      </a:r>
                      <a:endParaRPr lang="es-ES" sz="600">
                        <a:effectLst/>
                        <a:latin typeface="arial"/>
                      </a:endParaRPr>
                    </a:p>
                  </a:txBody>
                  <a:tcPr marL="791" marR="791" marT="791" marB="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</a:tr>
              <a:tr h="170665">
                <a:tc>
                  <a:txBody>
                    <a:bodyPr/>
                    <a:lstStyle/>
                    <a:p>
                      <a:r>
                        <a:rPr lang="es-ES" sz="6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maltose + H2O</a:t>
                      </a:r>
                    </a:p>
                  </a:txBody>
                  <a:tcPr marL="791" marR="791" marT="791" marB="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alpha-D-glucose</a:t>
                      </a:r>
                    </a:p>
                  </a:txBody>
                  <a:tcPr marL="791" marR="791" marT="791" marB="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 u="sng">
                          <a:solidFill>
                            <a:srgbClr val="191970"/>
                          </a:solidFill>
                          <a:effectLst/>
                          <a:latin typeface="Helvetica"/>
                        </a:rPr>
                        <a:t>Homo sapiens</a:t>
                      </a:r>
                      <a:endParaRPr lang="es-ES" sz="600">
                        <a:effectLst/>
                        <a:latin typeface="arial"/>
                      </a:endParaRPr>
                    </a:p>
                  </a:txBody>
                  <a:tcPr marL="791" marR="791" marT="791" marB="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</a:tr>
              <a:tr h="170665">
                <a:tc>
                  <a:txBody>
                    <a:bodyPr/>
                    <a:lstStyle/>
                    <a:p>
                      <a:r>
                        <a:rPr lang="es-ES" sz="6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maltotetraose + H2O</a:t>
                      </a:r>
                    </a:p>
                  </a:txBody>
                  <a:tcPr marL="791" marR="791" marT="791" marB="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alpha-D-glucose</a:t>
                      </a:r>
                    </a:p>
                  </a:txBody>
                  <a:tcPr marL="791" marR="791" marT="791" marB="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 u="sng">
                          <a:solidFill>
                            <a:srgbClr val="191970"/>
                          </a:solidFill>
                          <a:effectLst/>
                          <a:latin typeface="Helvetica"/>
                        </a:rPr>
                        <a:t>Homo sapiens</a:t>
                      </a:r>
                      <a:endParaRPr lang="es-ES" sz="600">
                        <a:effectLst/>
                        <a:latin typeface="arial"/>
                      </a:endParaRPr>
                    </a:p>
                  </a:txBody>
                  <a:tcPr marL="791" marR="791" marT="791" marB="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</a:tr>
              <a:tr h="170665">
                <a:tc>
                  <a:txBody>
                    <a:bodyPr/>
                    <a:lstStyle/>
                    <a:p>
                      <a:r>
                        <a:rPr lang="es-ES" sz="6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maltotriitol + H2O</a:t>
                      </a:r>
                    </a:p>
                  </a:txBody>
                  <a:tcPr marL="791" marR="791" marT="791" marB="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?</a:t>
                      </a:r>
                    </a:p>
                  </a:txBody>
                  <a:tcPr marL="791" marR="791" marT="791" marB="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 u="sng">
                          <a:solidFill>
                            <a:srgbClr val="191970"/>
                          </a:solidFill>
                          <a:effectLst/>
                          <a:latin typeface="Helvetica"/>
                        </a:rPr>
                        <a:t>Homo sapiens</a:t>
                      </a:r>
                      <a:endParaRPr lang="es-ES" sz="600">
                        <a:effectLst/>
                        <a:latin typeface="arial"/>
                      </a:endParaRPr>
                    </a:p>
                  </a:txBody>
                  <a:tcPr marL="791" marR="791" marT="791" marB="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</a:tr>
              <a:tr h="170665">
                <a:tc>
                  <a:txBody>
                    <a:bodyPr/>
                    <a:lstStyle/>
                    <a:p>
                      <a:r>
                        <a:rPr lang="es-ES" sz="6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p-nitrophenyl-alpha-D-glucopyranoside + H2O</a:t>
                      </a:r>
                    </a:p>
                  </a:txBody>
                  <a:tcPr marL="791" marR="791" marT="791" marB="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p-nitrophenol + alpha-D-glucose</a:t>
                      </a:r>
                    </a:p>
                  </a:txBody>
                  <a:tcPr marL="791" marR="791" marT="791" marB="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 u="sng">
                          <a:solidFill>
                            <a:srgbClr val="191970"/>
                          </a:solidFill>
                          <a:effectLst/>
                          <a:latin typeface="Helvetica"/>
                        </a:rPr>
                        <a:t>Homo sapiens</a:t>
                      </a:r>
                      <a:endParaRPr lang="es-ES" sz="600">
                        <a:effectLst/>
                        <a:latin typeface="arial"/>
                      </a:endParaRPr>
                    </a:p>
                  </a:txBody>
                  <a:tcPr marL="791" marR="791" marT="791" marB="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</a:tr>
              <a:tr h="170665">
                <a:tc>
                  <a:txBody>
                    <a:bodyPr/>
                    <a:lstStyle/>
                    <a:p>
                      <a:r>
                        <a:rPr lang="es-ES" sz="6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p-nitrophenyl-alpha-D-glucopyranoside + H2O</a:t>
                      </a:r>
                    </a:p>
                  </a:txBody>
                  <a:tcPr marL="791" marR="791" marT="791" marB="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4-nitrophenol + D-glucose</a:t>
                      </a:r>
                    </a:p>
                  </a:txBody>
                  <a:tcPr marL="791" marR="791" marT="791" marB="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 u="sng">
                          <a:solidFill>
                            <a:srgbClr val="191970"/>
                          </a:solidFill>
                          <a:effectLst/>
                          <a:latin typeface="Helvetica"/>
                        </a:rPr>
                        <a:t>Homo sapiens</a:t>
                      </a:r>
                      <a:endParaRPr lang="es-ES" sz="600">
                        <a:effectLst/>
                        <a:latin typeface="arial"/>
                      </a:endParaRPr>
                    </a:p>
                  </a:txBody>
                  <a:tcPr marL="791" marR="791" marT="791" marB="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</a:tr>
              <a:tr h="170665">
                <a:tc>
                  <a:txBody>
                    <a:bodyPr/>
                    <a:lstStyle/>
                    <a:p>
                      <a:r>
                        <a:rPr lang="es-ES" sz="6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palatinose + H2O</a:t>
                      </a:r>
                    </a:p>
                  </a:txBody>
                  <a:tcPr marL="791" marR="791" marT="791" marB="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alpha-D-glucose + D-fructose</a:t>
                      </a:r>
                    </a:p>
                  </a:txBody>
                  <a:tcPr marL="791" marR="791" marT="791" marB="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 u="sng">
                          <a:solidFill>
                            <a:srgbClr val="191970"/>
                          </a:solidFill>
                          <a:effectLst/>
                          <a:latin typeface="Helvetica"/>
                        </a:rPr>
                        <a:t>Homo sapiens</a:t>
                      </a:r>
                      <a:endParaRPr lang="es-ES" sz="600">
                        <a:effectLst/>
                        <a:latin typeface="arial"/>
                      </a:endParaRPr>
                    </a:p>
                  </a:txBody>
                  <a:tcPr marL="791" marR="791" marT="791" marB="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</a:tr>
              <a:tr h="170665">
                <a:tc>
                  <a:txBody>
                    <a:bodyPr/>
                    <a:lstStyle/>
                    <a:p>
                      <a:r>
                        <a:rPr lang="es-ES" sz="6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resorufin alpha-D-glucopyranoside + H2O</a:t>
                      </a:r>
                    </a:p>
                  </a:txBody>
                  <a:tcPr marL="791" marR="791" marT="791" marB="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?</a:t>
                      </a:r>
                    </a:p>
                  </a:txBody>
                  <a:tcPr marL="791" marR="791" marT="791" marB="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 u="sng">
                          <a:solidFill>
                            <a:srgbClr val="191970"/>
                          </a:solidFill>
                          <a:effectLst/>
                          <a:latin typeface="Helvetica"/>
                        </a:rPr>
                        <a:t>Homo sapiens</a:t>
                      </a:r>
                      <a:endParaRPr lang="es-ES" sz="600">
                        <a:effectLst/>
                        <a:latin typeface="arial"/>
                      </a:endParaRPr>
                    </a:p>
                  </a:txBody>
                  <a:tcPr marL="791" marR="791" marT="791" marB="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</a:tr>
              <a:tr h="170665">
                <a:tc>
                  <a:txBody>
                    <a:bodyPr/>
                    <a:lstStyle/>
                    <a:p>
                      <a:r>
                        <a:rPr lang="es-ES" sz="6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starch + H2O</a:t>
                      </a:r>
                    </a:p>
                  </a:txBody>
                  <a:tcPr marL="791" marR="791" marT="791" marB="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alpha-D-glucose</a:t>
                      </a:r>
                    </a:p>
                  </a:txBody>
                  <a:tcPr marL="791" marR="791" marT="791" marB="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 u="sng">
                          <a:solidFill>
                            <a:srgbClr val="191970"/>
                          </a:solidFill>
                          <a:effectLst/>
                          <a:latin typeface="Helvetica"/>
                        </a:rPr>
                        <a:t>Homo sapiens</a:t>
                      </a:r>
                      <a:endParaRPr lang="es-ES" sz="600">
                        <a:effectLst/>
                        <a:latin typeface="arial"/>
                      </a:endParaRPr>
                    </a:p>
                  </a:txBody>
                  <a:tcPr marL="791" marR="791" marT="791" marB="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</a:tr>
              <a:tr h="170665">
                <a:tc>
                  <a:txBody>
                    <a:bodyPr/>
                    <a:lstStyle/>
                    <a:p>
                      <a:r>
                        <a:rPr lang="es-ES" sz="6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starch + H2O</a:t>
                      </a:r>
                    </a:p>
                  </a:txBody>
                  <a:tcPr marL="791" marR="791" marT="791" marB="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alpha-D-glucose</a:t>
                      </a:r>
                    </a:p>
                  </a:txBody>
                  <a:tcPr marL="791" marR="791" marT="791" marB="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 u="sng">
                          <a:solidFill>
                            <a:srgbClr val="191970"/>
                          </a:solidFill>
                          <a:effectLst/>
                          <a:latin typeface="Helvetica"/>
                        </a:rPr>
                        <a:t>Homo sapiens</a:t>
                      </a:r>
                      <a:endParaRPr lang="es-ES" sz="600">
                        <a:effectLst/>
                        <a:latin typeface="arial"/>
                      </a:endParaRPr>
                    </a:p>
                  </a:txBody>
                  <a:tcPr marL="791" marR="791" marT="791" marB="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</a:tr>
              <a:tr h="254904">
                <a:tc>
                  <a:txBody>
                    <a:bodyPr/>
                    <a:lstStyle/>
                    <a:p>
                      <a:r>
                        <a:rPr lang="es-ES" sz="6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starch + H2O</a:t>
                      </a:r>
                    </a:p>
                  </a:txBody>
                  <a:tcPr marL="791" marR="791" marT="791" marB="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alpha-D-glucose</a:t>
                      </a:r>
                    </a:p>
                  </a:txBody>
                  <a:tcPr marL="791" marR="791" marT="791" marB="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 u="sng">
                          <a:solidFill>
                            <a:srgbClr val="191970"/>
                          </a:solidFill>
                          <a:effectLst/>
                          <a:latin typeface="Helvetica"/>
                        </a:rPr>
                        <a:t>Homo sapiens</a:t>
                      </a:r>
                      <a:endParaRPr lang="es-ES" sz="600">
                        <a:effectLst/>
                        <a:latin typeface="arial"/>
                      </a:endParaRPr>
                    </a:p>
                  </a:txBody>
                  <a:tcPr marL="791" marR="791" marT="791" marB="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</a:tr>
              <a:tr h="170665">
                <a:tc>
                  <a:txBody>
                    <a:bodyPr/>
                    <a:lstStyle/>
                    <a:p>
                      <a:r>
                        <a:rPr lang="es-ES" sz="6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maltotriose + H2O</a:t>
                      </a:r>
                    </a:p>
                  </a:txBody>
                  <a:tcPr marL="791" marR="791" marT="791" marB="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alpha-maltose + ?</a:t>
                      </a:r>
                    </a:p>
                  </a:txBody>
                  <a:tcPr marL="791" marR="791" marT="791" marB="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 u="sng" dirty="0">
                          <a:solidFill>
                            <a:srgbClr val="191970"/>
                          </a:solidFill>
                          <a:effectLst/>
                          <a:latin typeface="Helvetica"/>
                        </a:rPr>
                        <a:t>Homo sapiens</a:t>
                      </a:r>
                      <a:endParaRPr lang="es-ES" sz="600" dirty="0">
                        <a:effectLst/>
                        <a:latin typeface="arial"/>
                      </a:endParaRPr>
                    </a:p>
                  </a:txBody>
                  <a:tcPr marL="791" marR="791" marT="791" marB="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</a:tr>
            </a:tbl>
          </a:graphicData>
        </a:graphic>
      </p:graphicFrame>
      <p:pic>
        <p:nvPicPr>
          <p:cNvPr id="3073" name="Picture 1" descr="show the reaction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-1238250"/>
            <a:ext cx="14287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how the reaction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-1238250"/>
            <a:ext cx="14287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show the reaction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-1238250"/>
            <a:ext cx="14287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how the reaction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-1238250"/>
            <a:ext cx="14287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show the reaction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-1238250"/>
            <a:ext cx="14287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how the reaction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-1238250"/>
            <a:ext cx="14287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show the reaction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-1238250"/>
            <a:ext cx="14287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show the reaction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-1238250"/>
            <a:ext cx="14287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show the reaction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-1238250"/>
            <a:ext cx="14287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show the reaction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-1238250"/>
            <a:ext cx="14287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show the reaction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-1238250"/>
            <a:ext cx="14287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show the reaction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-1238250"/>
            <a:ext cx="14287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show the reaction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-1238250"/>
            <a:ext cx="14287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show the reaction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-1238250"/>
            <a:ext cx="14287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show the reaction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-1238250"/>
            <a:ext cx="14287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show the reaction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-1238250"/>
            <a:ext cx="14287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show the reaction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-1238250"/>
            <a:ext cx="14287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show the reaction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-1238250"/>
            <a:ext cx="14287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19" descr="show the reaction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-1238250"/>
            <a:ext cx="14287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show the reaction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-1238250"/>
            <a:ext cx="14287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3" name="Picture 21" descr="show the reaction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-1238250"/>
            <a:ext cx="14287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show the reaction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-1238250"/>
            <a:ext cx="14287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5" name="Picture 23" descr="show the reaction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-1238250"/>
            <a:ext cx="14287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show the reaction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-1238250"/>
            <a:ext cx="14287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7" name="Picture 25" descr="show the reaction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-1238250"/>
            <a:ext cx="14287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show the reaction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-1238250"/>
            <a:ext cx="14287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827584" y="6267509"/>
            <a:ext cx="70567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/>
              <a:t>http://www.brenda-enzymes.org/php/result_flat.php4?ecno=3.2.1.20&amp;Suchword=&amp;organism%5B%5D=Homo+sapiens&amp;show_tm=0</a:t>
            </a:r>
          </a:p>
        </p:txBody>
      </p:sp>
    </p:spTree>
    <p:extLst>
      <p:ext uri="{BB962C8B-B14F-4D97-AF65-F5344CB8AC3E}">
        <p14:creationId xmlns:p14="http://schemas.microsoft.com/office/powerpoint/2010/main" val="411572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Inhibidores </a:t>
            </a:r>
            <a:endParaRPr lang="es-ES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/>
          </p:nvPr>
        </p:nvGraphicFramePr>
        <p:xfrm>
          <a:off x="2562424" y="1772816"/>
          <a:ext cx="4317156" cy="1368152"/>
        </p:xfrm>
        <a:graphic>
          <a:graphicData uri="http://schemas.openxmlformats.org/drawingml/2006/table">
            <a:tbl>
              <a:tblPr/>
              <a:tblGrid>
                <a:gridCol w="2158578"/>
                <a:gridCol w="2158578"/>
              </a:tblGrid>
              <a:tr h="344681">
                <a:tc>
                  <a:txBody>
                    <a:bodyPr/>
                    <a:lstStyle/>
                    <a:p>
                      <a:pPr fontAlgn="t"/>
                      <a:r>
                        <a:rPr lang="es-ES" sz="1000" b="1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INHIBITORS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9197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ES" sz="1000" b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ORGANISM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91970"/>
                    </a:solidFill>
                  </a:tcPr>
                </a:tc>
              </a:tr>
              <a:tr h="1023471">
                <a:tc>
                  <a:txBody>
                    <a:bodyPr/>
                    <a:lstStyle/>
                    <a:p>
                      <a:r>
                        <a:rPr lang="es-ES" sz="10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(2R,3S,4S)-1-[(2S,3S)-2,4-dihydroxy-3-(tridecyloxy)butyl]-3,4-dihydroxy-2-(hydroxymethyl)tetrahydrothiophenium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b="1" u="sng" dirty="0">
                          <a:solidFill>
                            <a:srgbClr val="191970"/>
                          </a:solidFill>
                          <a:effectLst/>
                          <a:latin typeface="Helvetica"/>
                        </a:rPr>
                        <a:t>Homo sapiens</a:t>
                      </a:r>
                      <a:endParaRPr lang="es-ES" sz="1000" dirty="0">
                        <a:effectLst/>
                        <a:latin typeface="arial"/>
                      </a:endParaRP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http://www.brenda-enzymes.org/Mol/Mol.image.php4?ID=31818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55" b="-2775"/>
          <a:stretch/>
        </p:blipFill>
        <p:spPr bwMode="auto">
          <a:xfrm>
            <a:off x="2339752" y="3294041"/>
            <a:ext cx="4762500" cy="353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259632" y="5886564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3"/>
              </a:rPr>
              <a:t>http://</a:t>
            </a:r>
            <a:r>
              <a:rPr lang="es-ES" dirty="0" smtClean="0">
                <a:hlinkClick r:id="rId3"/>
              </a:rPr>
              <a:t>www.brenda-enzymes.org/Mol/Mol.php4?n=318187</a:t>
            </a: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5370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43608" y="548680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Varios </a:t>
            </a:r>
            <a:r>
              <a:rPr lang="es-MX" dirty="0" smtClean="0"/>
              <a:t>tipos diferentes de </a:t>
            </a:r>
            <a:r>
              <a:rPr lang="es-MX" dirty="0"/>
              <a:t>las lipasas se encuentran en el cuerpo </a:t>
            </a:r>
            <a:r>
              <a:rPr lang="es-MX" dirty="0" smtClean="0"/>
              <a:t>humano (Tabla 1 y 2).</a:t>
            </a:r>
            <a:endParaRPr lang="es-MX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325744"/>
              </p:ext>
            </p:extLst>
          </p:nvPr>
        </p:nvGraphicFramePr>
        <p:xfrm>
          <a:off x="1283803" y="1628800"/>
          <a:ext cx="6360369" cy="358110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120123"/>
                <a:gridCol w="2120123"/>
                <a:gridCol w="2120123"/>
              </a:tblGrid>
              <a:tr h="370741">
                <a:tc gridSpan="3">
                  <a:txBody>
                    <a:bodyPr/>
                    <a:lstStyle/>
                    <a:p>
                      <a:r>
                        <a:rPr lang="es-MX" dirty="0" smtClean="0"/>
                        <a:t>Tabla 1. Tipos</a:t>
                      </a:r>
                      <a:r>
                        <a:rPr lang="es-MX" baseline="0" dirty="0" smtClean="0"/>
                        <a:t> de lipasas presentes en el Homo Sapiens</a:t>
                      </a:r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370741">
                <a:tc>
                  <a:txBody>
                    <a:bodyPr/>
                    <a:lstStyle/>
                    <a:p>
                      <a:r>
                        <a:rPr lang="es-MX" dirty="0" smtClean="0"/>
                        <a:t>Tipos de Enzima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Ubicación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Función</a:t>
                      </a:r>
                      <a:endParaRPr lang="es-MX" dirty="0"/>
                    </a:p>
                  </a:txBody>
                  <a:tcPr/>
                </a:tc>
              </a:tr>
              <a:tr h="639909">
                <a:tc>
                  <a:txBody>
                    <a:bodyPr/>
                    <a:lstStyle/>
                    <a:p>
                      <a:r>
                        <a:rPr lang="es-MX" dirty="0" smtClean="0"/>
                        <a:t>Sales</a:t>
                      </a:r>
                      <a:r>
                        <a:rPr lang="es-MX" baseline="0" dirty="0" smtClean="0"/>
                        <a:t> biliares lipasa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Glándulas mamarias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Ayuda a la digestión de grasas</a:t>
                      </a:r>
                      <a:endParaRPr lang="es-MX" dirty="0"/>
                    </a:p>
                  </a:txBody>
                  <a:tcPr/>
                </a:tc>
              </a:tr>
              <a:tr h="639909">
                <a:tc>
                  <a:txBody>
                    <a:bodyPr/>
                    <a:lstStyle/>
                    <a:p>
                      <a:r>
                        <a:rPr lang="es-MX" dirty="0" smtClean="0"/>
                        <a:t>Lipasa</a:t>
                      </a:r>
                      <a:r>
                        <a:rPr lang="es-MX" baseline="0" dirty="0" smtClean="0"/>
                        <a:t> Pancreática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Páncreas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descompone los triglicéridos</a:t>
                      </a:r>
                      <a:endParaRPr lang="es-MX" dirty="0"/>
                    </a:p>
                  </a:txBody>
                  <a:tcPr/>
                </a:tc>
              </a:tr>
              <a:tr h="370741">
                <a:tc>
                  <a:txBody>
                    <a:bodyPr/>
                    <a:lstStyle/>
                    <a:p>
                      <a:r>
                        <a:rPr lang="es-MX" dirty="0" smtClean="0"/>
                        <a:t>Lipasa Lisosomal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Orgánulos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370741">
                <a:tc>
                  <a:txBody>
                    <a:bodyPr/>
                    <a:lstStyle/>
                    <a:p>
                      <a:r>
                        <a:rPr lang="es-MX" dirty="0" smtClean="0"/>
                        <a:t>Lipasa Hepática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 endotelio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 modula el metabolismo de lipoproteínas y la aterosclerosis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1259632" y="5157192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Tabla 1. Distribución de los tipos de enzima localizadas en el cuerpo humano. Fuente: (Hanz,2014)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94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Inhibidores 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/>
          </p:nvPr>
        </p:nvGraphicFramePr>
        <p:xfrm>
          <a:off x="1259632" y="1628800"/>
          <a:ext cx="5616624" cy="3137440"/>
        </p:xfrm>
        <a:graphic>
          <a:graphicData uri="http://schemas.openxmlformats.org/drawingml/2006/table">
            <a:tbl>
              <a:tblPr/>
              <a:tblGrid>
                <a:gridCol w="1872208"/>
                <a:gridCol w="1872208"/>
                <a:gridCol w="1872208"/>
              </a:tblGrid>
              <a:tr h="44163">
                <a:tc>
                  <a:txBody>
                    <a:bodyPr/>
                    <a:lstStyle/>
                    <a:p>
                      <a:pPr fontAlgn="t"/>
                      <a:r>
                        <a:rPr lang="es-ES" sz="600" b="1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INHIBITORS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9197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ES" sz="600" b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ORGANISM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9197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ES" sz="600" b="1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COMMENTARY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91970"/>
                    </a:solidFill>
                  </a:tcPr>
                </a:tc>
              </a:tr>
              <a:tr h="155282">
                <a:tc>
                  <a:txBody>
                    <a:bodyPr/>
                    <a:lstStyle/>
                    <a:p>
                      <a:r>
                        <a:rPr lang="es-ES" sz="6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(2R,3S,4S)-1-[(2S,3S)-2,4-dihydroxy-3-(tridecyloxy)butyl]-3,4-dihydroxy-2-(hydroxymethyl)tetrahydrothiophenium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 u="sng">
                          <a:solidFill>
                            <a:srgbClr val="191970"/>
                          </a:solidFill>
                          <a:effectLst/>
                          <a:latin typeface="Helvetica"/>
                        </a:rPr>
                        <a:t>Homo sapiens</a:t>
                      </a:r>
                      <a:endParaRPr lang="es-ES" sz="600">
                        <a:effectLst/>
                        <a:latin typeface="arial"/>
                      </a:endParaRP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600" b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</a:tr>
              <a:tr h="146734">
                <a:tc>
                  <a:txBody>
                    <a:bodyPr/>
                    <a:lstStyle/>
                    <a:p>
                      <a:r>
                        <a:rPr lang="es-ES" sz="6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(2R,3S,4S)-1-[(2S,3S)-2,4-dihydroxy-3-methoxybutyl]-3,4-dihydroxy-2-(hydroxymethyl)tetrahydrothiophenium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 u="sng">
                          <a:solidFill>
                            <a:srgbClr val="191970"/>
                          </a:solidFill>
                          <a:effectLst/>
                          <a:latin typeface="Helvetica"/>
                        </a:rPr>
                        <a:t>Homo sapiens</a:t>
                      </a:r>
                      <a:endParaRPr lang="es-ES" sz="600">
                        <a:effectLst/>
                        <a:latin typeface="arial"/>
                      </a:endParaRP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600" b="1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</a:tr>
              <a:tr h="155282">
                <a:tc>
                  <a:txBody>
                    <a:bodyPr/>
                    <a:lstStyle/>
                    <a:p>
                      <a:r>
                        <a:rPr lang="es-ES" sz="6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(2R,3S,4S)-1-[(2S,3S)-3-(benzyloxy)-2,4-dihydroxybutyl]-3,4-dihydroxy-2-(hydroxymethyl)tetrahydrothiophenium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 u="sng">
                          <a:solidFill>
                            <a:srgbClr val="191970"/>
                          </a:solidFill>
                          <a:effectLst/>
                          <a:latin typeface="Helvetica"/>
                        </a:rPr>
                        <a:t>Homo sapiens</a:t>
                      </a:r>
                      <a:endParaRPr lang="es-ES" sz="600">
                        <a:effectLst/>
                        <a:latin typeface="arial"/>
                      </a:endParaRP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600" b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</a:tr>
              <a:tr h="146734">
                <a:tc>
                  <a:txBody>
                    <a:bodyPr/>
                    <a:lstStyle/>
                    <a:p>
                      <a:r>
                        <a:rPr lang="es-ES" sz="6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(2R,3S,4S)-1-[(2S,3S)-3-ethoxy-2,4-dihydroxybutyl]-3,4-dihydroxy-2-(hydroxymethyl)tetrahydrothiophenium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 u="sng">
                          <a:solidFill>
                            <a:srgbClr val="191970"/>
                          </a:solidFill>
                          <a:effectLst/>
                          <a:latin typeface="Helvetica"/>
                        </a:rPr>
                        <a:t>Homo sapiens</a:t>
                      </a:r>
                      <a:endParaRPr lang="es-ES" sz="600">
                        <a:effectLst/>
                        <a:latin typeface="arial"/>
                      </a:endParaRP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600" b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</a:tr>
              <a:tr h="78353">
                <a:tc>
                  <a:txBody>
                    <a:bodyPr/>
                    <a:lstStyle/>
                    <a:p>
                      <a:r>
                        <a:rPr lang="es-ES" sz="6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1-deoxynojirimycin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 u="sng">
                          <a:solidFill>
                            <a:srgbClr val="191970"/>
                          </a:solidFill>
                          <a:effectLst/>
                          <a:latin typeface="Helvetica"/>
                        </a:rPr>
                        <a:t>Homo sapiens</a:t>
                      </a:r>
                      <a:endParaRPr lang="es-ES" sz="600">
                        <a:effectLst/>
                        <a:latin typeface="arial"/>
                      </a:endParaRP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>
                          <a:effectLst/>
                          <a:latin typeface="arial"/>
                        </a:rPr>
                        <a:t>competitive inhibition, binds strongly to the enzyme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</a:tr>
              <a:tr h="69806">
                <a:tc>
                  <a:txBody>
                    <a:bodyPr/>
                    <a:lstStyle/>
                    <a:p>
                      <a:r>
                        <a:rPr lang="es-ES" sz="6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3'-(3-methylbut-2-enyl)-3',4',7-trihydroxyflavane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 u="sng">
                          <a:solidFill>
                            <a:srgbClr val="191970"/>
                          </a:solidFill>
                          <a:effectLst/>
                          <a:latin typeface="Helvetica"/>
                        </a:rPr>
                        <a:t>Homo sapiens</a:t>
                      </a:r>
                      <a:endParaRPr lang="es-ES" sz="600">
                        <a:effectLst/>
                        <a:latin typeface="arial"/>
                      </a:endParaRP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600" b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</a:tr>
              <a:tr h="180925">
                <a:tc>
                  <a:txBody>
                    <a:bodyPr/>
                    <a:lstStyle/>
                    <a:p>
                      <a:r>
                        <a:rPr lang="es-ES" sz="6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3'-O-methylponkoranol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 u="sng">
                          <a:solidFill>
                            <a:srgbClr val="191970"/>
                          </a:solidFill>
                          <a:effectLst/>
                          <a:latin typeface="Helvetica"/>
                        </a:rPr>
                        <a:t>Homo sapiens</a:t>
                      </a:r>
                      <a:endParaRPr lang="es-ES" sz="600">
                        <a:effectLst/>
                        <a:latin typeface="arial"/>
                      </a:endParaRP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>
                          <a:effectLst/>
                          <a:latin typeface="arial"/>
                        </a:rPr>
                        <a:t>inhibits the different subunits to different extents, with extraordinary selectivity for C-terminal subunit of the enzyme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</a:tr>
              <a:tr h="44163">
                <a:tc>
                  <a:txBody>
                    <a:bodyPr/>
                    <a:lstStyle/>
                    <a:p>
                      <a:r>
                        <a:rPr lang="es-ES" sz="6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3,4-dihydroxyisolonchocarpin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 u="sng">
                          <a:solidFill>
                            <a:srgbClr val="191970"/>
                          </a:solidFill>
                          <a:effectLst/>
                          <a:latin typeface="Helvetica"/>
                        </a:rPr>
                        <a:t>Homo sapiens</a:t>
                      </a:r>
                      <a:endParaRPr lang="es-ES" sz="600">
                        <a:effectLst/>
                        <a:latin typeface="arial"/>
                      </a:endParaRP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>
                          <a:effectLst/>
                          <a:latin typeface="arial"/>
                        </a:rPr>
                        <a:t>noncompetitive inhibition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</a:tr>
              <a:tr h="44163">
                <a:tc>
                  <a:txBody>
                    <a:bodyPr/>
                    <a:lstStyle/>
                    <a:p>
                      <a:r>
                        <a:rPr lang="es-ES" sz="6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4-hydroxyisolonchocarpin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 u="sng">
                          <a:solidFill>
                            <a:srgbClr val="191970"/>
                          </a:solidFill>
                          <a:effectLst/>
                          <a:latin typeface="Helvetica"/>
                        </a:rPr>
                        <a:t>Homo sapiens</a:t>
                      </a:r>
                      <a:endParaRPr lang="es-ES" sz="600">
                        <a:effectLst/>
                        <a:latin typeface="arial"/>
                      </a:endParaRP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>
                          <a:effectLst/>
                          <a:latin typeface="arial"/>
                        </a:rPr>
                        <a:t>noncompetitive inhibition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</a:tr>
              <a:tr h="112544">
                <a:tc>
                  <a:txBody>
                    <a:bodyPr/>
                    <a:lstStyle/>
                    <a:p>
                      <a:r>
                        <a:rPr lang="es-ES" sz="6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8-(1,1-dimethylallyl)-5'-(3-methylbut-2-enyl)-3',4',5,7-tetrahydroxyflanvonol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 u="sng">
                          <a:solidFill>
                            <a:srgbClr val="191970"/>
                          </a:solidFill>
                          <a:effectLst/>
                          <a:latin typeface="Helvetica"/>
                        </a:rPr>
                        <a:t>Homo sapiens</a:t>
                      </a:r>
                      <a:endParaRPr lang="es-ES" sz="600">
                        <a:effectLst/>
                        <a:latin typeface="arial"/>
                      </a:endParaRP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600" b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</a:tr>
              <a:tr h="232210">
                <a:tc>
                  <a:txBody>
                    <a:bodyPr/>
                    <a:lstStyle/>
                    <a:p>
                      <a:r>
                        <a:rPr lang="es-ES" sz="6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acarbose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 u="sng">
                          <a:solidFill>
                            <a:srgbClr val="191970"/>
                          </a:solidFill>
                          <a:effectLst/>
                          <a:latin typeface="Helvetica"/>
                        </a:rPr>
                        <a:t>Homo sapiens</a:t>
                      </a:r>
                      <a:endParaRPr lang="es-ES" sz="600">
                        <a:effectLst/>
                        <a:latin typeface="arial"/>
                      </a:endParaRP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>
                          <a:effectLst/>
                          <a:latin typeface="arial"/>
                        </a:rPr>
                        <a:t>bound to the active site primarily through side-chain interactions with its acarvosine unit, almost no interactions with its glycone rings, binding structure, overview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</a:tr>
              <a:tr h="27067">
                <a:tc>
                  <a:txBody>
                    <a:bodyPr/>
                    <a:lstStyle/>
                    <a:p>
                      <a:r>
                        <a:rPr lang="es-ES" sz="6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acarbose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 u="sng">
                          <a:solidFill>
                            <a:srgbClr val="191970"/>
                          </a:solidFill>
                          <a:effectLst/>
                          <a:latin typeface="Helvetica"/>
                        </a:rPr>
                        <a:t>Homo sapiens</a:t>
                      </a:r>
                      <a:endParaRPr lang="es-ES" sz="600">
                        <a:effectLst/>
                        <a:latin typeface="arial"/>
                      </a:endParaRP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600" b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</a:tr>
              <a:tr h="61258">
                <a:tc>
                  <a:txBody>
                    <a:bodyPr/>
                    <a:lstStyle/>
                    <a:p>
                      <a:r>
                        <a:rPr lang="es-ES" sz="6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blintol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 u="sng">
                          <a:solidFill>
                            <a:srgbClr val="191970"/>
                          </a:solidFill>
                          <a:effectLst/>
                          <a:latin typeface="Helvetica"/>
                        </a:rPr>
                        <a:t>Homo sapiens</a:t>
                      </a:r>
                      <a:endParaRPr lang="es-ES" sz="600">
                        <a:effectLst/>
                        <a:latin typeface="arial"/>
                      </a:endParaRP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>
                          <a:effectLst/>
                          <a:latin typeface="arial"/>
                        </a:rPr>
                        <a:t>; selenium analogue of salacinol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</a:tr>
              <a:tr h="27067">
                <a:tc>
                  <a:txBody>
                    <a:bodyPr/>
                    <a:lstStyle/>
                    <a:p>
                      <a:r>
                        <a:rPr lang="es-ES" sz="6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Brossoflurenone A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 u="sng">
                          <a:solidFill>
                            <a:srgbClr val="191970"/>
                          </a:solidFill>
                          <a:effectLst/>
                          <a:latin typeface="Helvetica"/>
                        </a:rPr>
                        <a:t>Homo sapiens</a:t>
                      </a:r>
                      <a:endParaRPr lang="es-ES" sz="600">
                        <a:effectLst/>
                        <a:latin typeface="arial"/>
                      </a:endParaRP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600" b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</a:tr>
              <a:tr h="27067">
                <a:tc>
                  <a:txBody>
                    <a:bodyPr/>
                    <a:lstStyle/>
                    <a:p>
                      <a:r>
                        <a:rPr lang="es-ES" sz="6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Brossoflurenone B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 u="sng">
                          <a:solidFill>
                            <a:srgbClr val="191970"/>
                          </a:solidFill>
                          <a:effectLst/>
                          <a:latin typeface="Helvetica"/>
                        </a:rPr>
                        <a:t>Homo sapiens</a:t>
                      </a:r>
                      <a:endParaRPr lang="es-ES" sz="600">
                        <a:effectLst/>
                        <a:latin typeface="arial"/>
                      </a:endParaRP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600" b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</a:tr>
              <a:tr h="44163">
                <a:tc>
                  <a:txBody>
                    <a:bodyPr/>
                    <a:lstStyle/>
                    <a:p>
                      <a:r>
                        <a:rPr lang="es-ES" sz="6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Broussochalcone A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 u="sng">
                          <a:solidFill>
                            <a:srgbClr val="191970"/>
                          </a:solidFill>
                          <a:effectLst/>
                          <a:latin typeface="Helvetica"/>
                        </a:rPr>
                        <a:t>Homo sapiens</a:t>
                      </a:r>
                      <a:endParaRPr lang="es-ES" sz="600">
                        <a:effectLst/>
                        <a:latin typeface="arial"/>
                      </a:endParaRP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>
                          <a:effectLst/>
                          <a:latin typeface="arial"/>
                        </a:rPr>
                        <a:t>noncompetitive inhibition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</a:tr>
              <a:tr h="44163">
                <a:tc>
                  <a:txBody>
                    <a:bodyPr/>
                    <a:lstStyle/>
                    <a:p>
                      <a:r>
                        <a:rPr lang="es-ES" sz="6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Broussochalcone B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 u="sng">
                          <a:solidFill>
                            <a:srgbClr val="191970"/>
                          </a:solidFill>
                          <a:effectLst/>
                          <a:latin typeface="Helvetica"/>
                        </a:rPr>
                        <a:t>Homo sapiens</a:t>
                      </a:r>
                      <a:endParaRPr lang="es-ES" sz="600">
                        <a:effectLst/>
                        <a:latin typeface="arial"/>
                      </a:endParaRP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>
                          <a:effectLst/>
                          <a:latin typeface="arial"/>
                        </a:rPr>
                        <a:t>noncompetitive inhibition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</a:tr>
              <a:tr h="52710">
                <a:tc>
                  <a:txBody>
                    <a:bodyPr/>
                    <a:lstStyle/>
                    <a:p>
                      <a:r>
                        <a:rPr lang="es-ES" sz="6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conduritol B epoxide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 u="sng">
                          <a:solidFill>
                            <a:srgbClr val="191970"/>
                          </a:solidFill>
                          <a:effectLst/>
                          <a:latin typeface="Helvetica"/>
                        </a:rPr>
                        <a:t>Homo sapiens</a:t>
                      </a:r>
                      <a:endParaRPr lang="es-ES" sz="600">
                        <a:effectLst/>
                        <a:latin typeface="arial"/>
                      </a:endParaRP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>
                          <a:effectLst/>
                          <a:latin typeface="arial"/>
                        </a:rPr>
                        <a:t>active-site directed inhibitor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</a:tr>
              <a:tr h="52710">
                <a:tc>
                  <a:txBody>
                    <a:bodyPr/>
                    <a:lstStyle/>
                    <a:p>
                      <a:r>
                        <a:rPr lang="es-ES" sz="6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D-glucono-delta-lactone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 u="sng" dirty="0">
                          <a:solidFill>
                            <a:srgbClr val="191970"/>
                          </a:solidFill>
                          <a:effectLst/>
                          <a:latin typeface="Helvetica"/>
                        </a:rPr>
                        <a:t>Homo sapiens</a:t>
                      </a:r>
                      <a:endParaRPr lang="es-ES" sz="600" dirty="0">
                        <a:effectLst/>
                        <a:latin typeface="arial"/>
                      </a:endParaRP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600" b="1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</a:tr>
            </a:tbl>
          </a:graphicData>
        </a:graphic>
      </p:graphicFrame>
      <p:pic>
        <p:nvPicPr>
          <p:cNvPr id="4097" name="Picture 1" descr="http://www.brenda-enzymes.info/images/roter_punkt_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25" y="-2052638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brenda-enzymes.info/images/roter_punkt_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25" y="-2052638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http://www.brenda-enzymes.info/images/roter_punkt_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25" y="-2052638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brenda-enzymes.info/images/roter_punkt_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25" y="-2052638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http://www.brenda-enzymes.info/images/roter_punkt_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25" y="-2052638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brenda-enzymes.info/images/roter_punkt_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25" y="-2052638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http://www.brenda-enzymes.info/images/roter_punkt_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25" y="-2052638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brenda-enzymes.info/images/roter_punkt_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25" y="-2052638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http://www.brenda-enzymes.info/images/roter_punkt_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25" y="-2052638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brenda-enzymes.info/images/roter_punkt_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25" y="-2052638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http://www.brenda-enzymes.info/images/roter_punkt_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25" y="-2052638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www.brenda-enzymes.info/images/roter_punkt_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25" y="-2052638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http://www.brenda-enzymes.info/images/roter_punkt_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25" y="-2052638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www.brenda-enzymes.info/images/roter_punkt_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25" y="-2052638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http://www.brenda-enzymes.info/images/roter_punkt_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25" y="-2052638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://www.brenda-enzymes.info/images/roter_punkt_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25" y="-2052638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3" name="Picture 17" descr="http://www.brenda-enzymes.info/images/roter_punkt_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25" y="-2052638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://www.brenda-enzymes.info/images/roter_punkt_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25" y="-2052638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5" name="Picture 19" descr="http://www.brenda-enzymes.info/images/roter_punkt_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25" y="-2052638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http://www.brenda-enzymes.info/images/roter_punkt_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25" y="-2052638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7" name="Picture 21" descr="http://www.brenda-enzymes.info/images/roter_punkt_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25" y="-2052638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http://www.brenda-enzymes.info/images/roter_punkt_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25" y="-2052638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9" name="Picture 23" descr="http://www.brenda-enzymes.info/images/roter_punkt_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25" y="-2052638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 descr="http://www.brenda-enzymes.info/images/roter_punkt_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25" y="-2052638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1" name="Picture 25" descr="http://www.brenda-enzymes.info/images/roter_punkt_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25" y="-2052638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 descr="http://www.brenda-enzymes.info/images/roter_punkt_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25" y="-2052638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3" name="Picture 27" descr="http://www.brenda-enzymes.info/images/roter_punkt_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25" y="-2052638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4" name="Picture 28" descr="http://www.brenda-enzymes.info/images/roter_punkt_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25" y="-2052638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5" name="Picture 29" descr="http://www.brenda-enzymes.info/images/roter_punkt_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25" y="-2052638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6" name="Picture 30" descr="http://www.brenda-enzymes.info/images/roter_punkt_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25" y="-2052638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7" name="Picture 31" descr="http://www.brenda-enzymes.info/images/roter_punkt_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25" y="-2052638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8" name="Picture 32" descr="http://www.brenda-enzymes.info/images/roter_punkt_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25" y="-2052638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9" name="Picture 33" descr="http://www.brenda-enzymes.info/images/roter_punkt_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25" y="-2052638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0" name="Picture 34" descr="http://www.brenda-enzymes.info/images/roter_punkt_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25" y="-2052638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1" name="Picture 35" descr="http://www.brenda-enzymes.info/images/roter_punkt_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25" y="-2052638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2" name="Picture 36" descr="http://www.brenda-enzymes.info/images/roter_punkt_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25" y="-2052638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3" name="Picture 37" descr="http://www.brenda-enzymes.info/images/roter_punkt_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25" y="-2052638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4" name="Picture 38" descr="http://www.brenda-enzymes.info/images/roter_punkt_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25" y="-2052638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5" name="Picture 39" descr="http://www.brenda-enzymes.info/images/roter_punkt_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25" y="-2052638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6" name="Picture 40" descr="http://www.brenda-enzymes.info/images/roter_punkt_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25" y="-2052638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7" name="Picture 41" descr="http://www.brenda-enzymes.info/images/roter_punkt_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25" y="-2052638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8" name="Picture 42" descr="http://www.brenda-enzymes.info/images/roter_punkt_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25" y="-2052638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9" name="Picture 43" descr="http://www.brenda-enzymes.info/images/roter_punkt_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25" y="-2052638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40" name="Picture 44" descr="http://www.brenda-enzymes.info/images/roter_punkt_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25" y="-2052638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41" name="Picture 45" descr="http://www.brenda-enzymes.info/images/roter_punkt_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25" y="-2052638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42" name="Picture 46" descr="http://www.brenda-enzymes.info/images/roter_punkt_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25" y="-2052638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43" name="Picture 47" descr="http://www.brenda-enzymes.info/images/roter_punkt_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25" y="-2052638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756655" y="5157192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3"/>
              </a:rPr>
              <a:t>http://www.brenda-enzymes.org/php/result_flat.php4?ecno=3.2.1.20&amp;Suchword=&amp;</a:t>
            </a:r>
            <a:r>
              <a:rPr lang="es-ES" dirty="0" smtClean="0">
                <a:hlinkClick r:id="rId3"/>
              </a:rPr>
              <a:t>organism%5B%5D=Homo+sapiens&amp;show_tm=0</a:t>
            </a: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3211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/>
          </p:nvPr>
        </p:nvGraphicFramePr>
        <p:xfrm>
          <a:off x="971600" y="1556792"/>
          <a:ext cx="7488832" cy="3613152"/>
        </p:xfrm>
        <a:graphic>
          <a:graphicData uri="http://schemas.openxmlformats.org/drawingml/2006/table">
            <a:tbl>
              <a:tblPr/>
              <a:tblGrid>
                <a:gridCol w="1872208"/>
                <a:gridCol w="1872208"/>
                <a:gridCol w="1872208"/>
                <a:gridCol w="1872208"/>
              </a:tblGrid>
              <a:tr h="52710">
                <a:tc>
                  <a:txBody>
                    <a:bodyPr/>
                    <a:lstStyle/>
                    <a:p>
                      <a:r>
                        <a:rPr lang="es-ES" sz="600" b="1" dirty="0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de-O-</a:t>
                      </a:r>
                      <a:r>
                        <a:rPr lang="es-ES" sz="600" b="1" dirty="0" err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sulfonated</a:t>
                      </a:r>
                      <a:r>
                        <a:rPr lang="es-ES" sz="600" b="1" dirty="0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ES" sz="600" b="1" dirty="0" err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kotalanol</a:t>
                      </a:r>
                      <a:endParaRPr lang="es-ES" sz="600" b="1" dirty="0">
                        <a:solidFill>
                          <a:srgbClr val="191970"/>
                        </a:solidFill>
                        <a:effectLst/>
                        <a:latin typeface="arial"/>
                      </a:endParaRP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 u="sng">
                          <a:solidFill>
                            <a:srgbClr val="191970"/>
                          </a:solidFill>
                          <a:effectLst/>
                          <a:latin typeface="Helvetica"/>
                        </a:rPr>
                        <a:t>Homo sapiens</a:t>
                      </a:r>
                      <a:endParaRPr lang="es-ES" sz="600">
                        <a:effectLst/>
                        <a:latin typeface="arial"/>
                      </a:endParaRP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600" b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>
                          <a:effectLst/>
                          <a:latin typeface="arial"/>
                        </a:rPr>
                        <a:t>; isolated from Salacia reticulata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</a:tr>
              <a:tr h="44163">
                <a:tc>
                  <a:txBody>
                    <a:bodyPr/>
                    <a:lstStyle/>
                    <a:p>
                      <a:r>
                        <a:rPr lang="es-ES" sz="6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de-O-sulfonated kotalanol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 u="sng">
                          <a:solidFill>
                            <a:srgbClr val="191970"/>
                          </a:solidFill>
                          <a:effectLst/>
                          <a:latin typeface="Helvetica"/>
                        </a:rPr>
                        <a:t>Homo sapiens</a:t>
                      </a:r>
                      <a:endParaRPr lang="es-ES" sz="600">
                        <a:effectLst/>
                        <a:latin typeface="arial"/>
                      </a:endParaRP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600" b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600" b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</a:tr>
              <a:tr h="61258">
                <a:tc>
                  <a:txBody>
                    <a:bodyPr/>
                    <a:lstStyle/>
                    <a:p>
                      <a:r>
                        <a:rPr lang="es-ES" sz="6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de-O-sulfonated ponkoranol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 u="sng">
                          <a:solidFill>
                            <a:srgbClr val="191970"/>
                          </a:solidFill>
                          <a:effectLst/>
                          <a:latin typeface="Helvetica"/>
                        </a:rPr>
                        <a:t>Homo sapiens</a:t>
                      </a:r>
                      <a:endParaRPr lang="es-ES" sz="600">
                        <a:effectLst/>
                        <a:latin typeface="arial"/>
                      </a:endParaRP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600" b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>
                          <a:effectLst/>
                          <a:latin typeface="arial"/>
                        </a:rPr>
                        <a:t>no inhbition of N-terminal subunit N2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</a:tr>
              <a:tr h="44163">
                <a:tc>
                  <a:txBody>
                    <a:bodyPr/>
                    <a:lstStyle/>
                    <a:p>
                      <a:r>
                        <a:rPr lang="es-ES" sz="6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de-O-sulfonated salacinol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 u="sng">
                          <a:solidFill>
                            <a:srgbClr val="191970"/>
                          </a:solidFill>
                          <a:effectLst/>
                          <a:latin typeface="Helvetica"/>
                        </a:rPr>
                        <a:t>Homo sapiens</a:t>
                      </a:r>
                      <a:endParaRPr lang="es-ES" sz="600">
                        <a:effectLst/>
                        <a:latin typeface="arial"/>
                      </a:endParaRP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600" b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600" b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</a:tr>
              <a:tr h="198020">
                <a:tc>
                  <a:txBody>
                    <a:bodyPr/>
                    <a:lstStyle/>
                    <a:p>
                      <a:r>
                        <a:rPr lang="es-ES" sz="600" b="1" dirty="0" err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glycogen</a:t>
                      </a:r>
                      <a:endParaRPr lang="es-ES" sz="600" b="1" dirty="0">
                        <a:solidFill>
                          <a:srgbClr val="191970"/>
                        </a:solidFill>
                        <a:effectLst/>
                        <a:latin typeface="arial"/>
                      </a:endParaRP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 u="sng" dirty="0">
                          <a:solidFill>
                            <a:srgbClr val="191970"/>
                          </a:solidFill>
                          <a:effectLst/>
                          <a:latin typeface="Helvetica"/>
                        </a:rPr>
                        <a:t>Homo sapiens</a:t>
                      </a:r>
                      <a:endParaRPr lang="es-ES" sz="600" dirty="0">
                        <a:effectLst/>
                        <a:latin typeface="arial"/>
                      </a:endParaRP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600" b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>
                          <a:effectLst/>
                          <a:latin typeface="arial"/>
                        </a:rPr>
                        <a:t>competitive inhibition of hydrolysis of 4-methylumbelliferyl-alpha-D-glucopyranoside, non-competitive inhibition of hydrolysis of maltose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</a:tr>
              <a:tr h="27067">
                <a:tc>
                  <a:txBody>
                    <a:bodyPr/>
                    <a:lstStyle/>
                    <a:p>
                      <a:r>
                        <a:rPr lang="es-ES" sz="6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Hg2+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 u="sng">
                          <a:solidFill>
                            <a:srgbClr val="191970"/>
                          </a:solidFill>
                          <a:effectLst/>
                          <a:latin typeface="Helvetica"/>
                        </a:rPr>
                        <a:t>Homo sapiens</a:t>
                      </a:r>
                      <a:endParaRPr lang="es-ES" sz="600">
                        <a:effectLst/>
                        <a:latin typeface="arial"/>
                      </a:endParaRP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600" b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>
                          <a:effectLst/>
                          <a:latin typeface="arial"/>
                        </a:rPr>
                        <a:t>HgCl2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</a:tr>
              <a:tr h="27067">
                <a:tc>
                  <a:txBody>
                    <a:bodyPr/>
                    <a:lstStyle/>
                    <a:p>
                      <a:r>
                        <a:rPr lang="es-ES" sz="6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Hg2+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 u="sng">
                          <a:solidFill>
                            <a:srgbClr val="191970"/>
                          </a:solidFill>
                          <a:effectLst/>
                          <a:latin typeface="Helvetica"/>
                        </a:rPr>
                        <a:t>Homo sapiens</a:t>
                      </a:r>
                      <a:endParaRPr lang="es-ES" sz="600">
                        <a:effectLst/>
                        <a:latin typeface="arial"/>
                      </a:endParaRP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600" b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600" b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</a:tr>
              <a:tr h="27067">
                <a:tc>
                  <a:txBody>
                    <a:bodyPr/>
                    <a:lstStyle/>
                    <a:p>
                      <a:r>
                        <a:rPr lang="es-ES" sz="6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Kazinol A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 u="sng">
                          <a:solidFill>
                            <a:srgbClr val="191970"/>
                          </a:solidFill>
                          <a:effectLst/>
                          <a:latin typeface="Helvetica"/>
                        </a:rPr>
                        <a:t>Homo sapiens</a:t>
                      </a:r>
                      <a:endParaRPr lang="es-ES" sz="600">
                        <a:effectLst/>
                        <a:latin typeface="arial"/>
                      </a:endParaRP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600" b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600" b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</a:tr>
              <a:tr h="27067">
                <a:tc>
                  <a:txBody>
                    <a:bodyPr/>
                    <a:lstStyle/>
                    <a:p>
                      <a:r>
                        <a:rPr lang="es-ES" sz="6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Kazinol B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 u="sng" dirty="0">
                          <a:solidFill>
                            <a:srgbClr val="191970"/>
                          </a:solidFill>
                          <a:effectLst/>
                          <a:latin typeface="Helvetica"/>
                        </a:rPr>
                        <a:t>Homo sapiens</a:t>
                      </a:r>
                      <a:endParaRPr lang="es-ES" sz="600" dirty="0">
                        <a:effectLst/>
                        <a:latin typeface="arial"/>
                      </a:endParaRP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600" b="1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600" b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</a:tr>
              <a:tr h="27067">
                <a:tc>
                  <a:txBody>
                    <a:bodyPr/>
                    <a:lstStyle/>
                    <a:p>
                      <a:r>
                        <a:rPr lang="es-ES" sz="6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Kazinol E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 u="sng" dirty="0">
                          <a:solidFill>
                            <a:srgbClr val="191970"/>
                          </a:solidFill>
                          <a:effectLst/>
                          <a:latin typeface="Helvetica"/>
                        </a:rPr>
                        <a:t>Homo sapiens</a:t>
                      </a:r>
                      <a:endParaRPr lang="es-ES" sz="600" dirty="0">
                        <a:effectLst/>
                        <a:latin typeface="arial"/>
                      </a:endParaRP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600" b="1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600" b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</a:tr>
              <a:tr h="52710">
                <a:tc>
                  <a:txBody>
                    <a:bodyPr/>
                    <a:lstStyle/>
                    <a:p>
                      <a:r>
                        <a:rPr lang="es-ES" sz="6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kotalanol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 u="sng">
                          <a:solidFill>
                            <a:srgbClr val="191970"/>
                          </a:solidFill>
                          <a:effectLst/>
                          <a:latin typeface="Helvetica"/>
                        </a:rPr>
                        <a:t>Homo sapiens</a:t>
                      </a:r>
                      <a:endParaRPr lang="es-ES" sz="600">
                        <a:effectLst/>
                        <a:latin typeface="arial"/>
                      </a:endParaRP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600" b="1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dirty="0">
                          <a:effectLst/>
                          <a:latin typeface="arial"/>
                        </a:rPr>
                        <a:t>; </a:t>
                      </a:r>
                      <a:r>
                        <a:rPr lang="es-ES" sz="600" dirty="0" err="1">
                          <a:effectLst/>
                          <a:latin typeface="arial"/>
                        </a:rPr>
                        <a:t>isolated</a:t>
                      </a:r>
                      <a:r>
                        <a:rPr lang="es-ES" sz="600" dirty="0">
                          <a:effectLst/>
                          <a:latin typeface="arial"/>
                        </a:rPr>
                        <a:t> </a:t>
                      </a:r>
                      <a:r>
                        <a:rPr lang="es-ES" sz="600" dirty="0" err="1">
                          <a:effectLst/>
                          <a:latin typeface="arial"/>
                        </a:rPr>
                        <a:t>from</a:t>
                      </a:r>
                      <a:r>
                        <a:rPr lang="es-ES" sz="600" dirty="0">
                          <a:effectLst/>
                          <a:latin typeface="arial"/>
                        </a:rPr>
                        <a:t> </a:t>
                      </a:r>
                      <a:r>
                        <a:rPr lang="es-ES" sz="600" dirty="0" err="1">
                          <a:effectLst/>
                          <a:latin typeface="arial"/>
                        </a:rPr>
                        <a:t>Salacia</a:t>
                      </a:r>
                      <a:r>
                        <a:rPr lang="es-ES" sz="600" dirty="0">
                          <a:effectLst/>
                          <a:latin typeface="arial"/>
                        </a:rPr>
                        <a:t> </a:t>
                      </a:r>
                      <a:r>
                        <a:rPr lang="es-ES" sz="600" dirty="0" err="1">
                          <a:effectLst/>
                          <a:latin typeface="arial"/>
                        </a:rPr>
                        <a:t>reticulata</a:t>
                      </a:r>
                      <a:endParaRPr lang="es-ES" sz="600" dirty="0">
                        <a:effectLst/>
                        <a:latin typeface="arial"/>
                      </a:endParaRP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</a:tr>
              <a:tr h="27067">
                <a:tc>
                  <a:txBody>
                    <a:bodyPr/>
                    <a:lstStyle/>
                    <a:p>
                      <a:r>
                        <a:rPr lang="es-ES" sz="6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kotalanol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 u="sng">
                          <a:solidFill>
                            <a:srgbClr val="191970"/>
                          </a:solidFill>
                          <a:effectLst/>
                          <a:latin typeface="Helvetica"/>
                        </a:rPr>
                        <a:t>Homo sapiens</a:t>
                      </a:r>
                      <a:endParaRPr lang="es-ES" sz="600">
                        <a:effectLst/>
                        <a:latin typeface="arial"/>
                      </a:endParaRP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600" b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600" b="1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</a:tr>
              <a:tr h="78353">
                <a:tc>
                  <a:txBody>
                    <a:bodyPr/>
                    <a:lstStyle/>
                    <a:p>
                      <a:r>
                        <a:rPr lang="es-ES" sz="6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maltose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 u="sng">
                          <a:solidFill>
                            <a:srgbClr val="191970"/>
                          </a:solidFill>
                          <a:effectLst/>
                          <a:latin typeface="Helvetica"/>
                        </a:rPr>
                        <a:t>Homo sapiens</a:t>
                      </a:r>
                      <a:endParaRPr lang="es-ES" sz="600">
                        <a:effectLst/>
                        <a:latin typeface="arial"/>
                      </a:endParaRP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600" b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dirty="0" err="1">
                          <a:effectLst/>
                          <a:latin typeface="arial"/>
                        </a:rPr>
                        <a:t>hydrolysis</a:t>
                      </a:r>
                      <a:r>
                        <a:rPr lang="es-ES" sz="600" dirty="0">
                          <a:effectLst/>
                          <a:latin typeface="arial"/>
                        </a:rPr>
                        <a:t> of 4-methylumbelliferyl-alpha-glucoside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</a:tr>
              <a:tr h="27067">
                <a:tc>
                  <a:txBody>
                    <a:bodyPr/>
                    <a:lstStyle/>
                    <a:p>
                      <a:r>
                        <a:rPr lang="es-ES" sz="6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maltose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 u="sng">
                          <a:solidFill>
                            <a:srgbClr val="191970"/>
                          </a:solidFill>
                          <a:effectLst/>
                          <a:latin typeface="Helvetica"/>
                        </a:rPr>
                        <a:t>Homo sapiens</a:t>
                      </a:r>
                      <a:endParaRPr lang="es-ES" sz="600">
                        <a:effectLst/>
                        <a:latin typeface="arial"/>
                      </a:endParaRP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600" b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600" b="1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</a:tr>
              <a:tr h="95448">
                <a:tc>
                  <a:txBody>
                    <a:bodyPr/>
                    <a:lstStyle/>
                    <a:p>
                      <a:r>
                        <a:rPr lang="es-ES" sz="6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maltotriose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 u="sng">
                          <a:solidFill>
                            <a:srgbClr val="191970"/>
                          </a:solidFill>
                          <a:effectLst/>
                          <a:latin typeface="Helvetica"/>
                        </a:rPr>
                        <a:t>Homo sapiens</a:t>
                      </a:r>
                      <a:endParaRPr lang="es-ES" sz="600">
                        <a:effectLst/>
                        <a:latin typeface="arial"/>
                      </a:endParaRP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600" b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 dirty="0">
                          <a:effectLst/>
                          <a:latin typeface="arial"/>
                        </a:rPr>
                        <a:t>exhibits strong substrate inhibition; strong substrate inhibition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</a:tr>
              <a:tr h="129639">
                <a:tc>
                  <a:txBody>
                    <a:bodyPr/>
                    <a:lstStyle/>
                    <a:p>
                      <a:r>
                        <a:rPr lang="es-ES" sz="6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methyl-alpha-D-glucopyranoside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 u="sng">
                          <a:solidFill>
                            <a:srgbClr val="191970"/>
                          </a:solidFill>
                          <a:effectLst/>
                          <a:latin typeface="Helvetica"/>
                        </a:rPr>
                        <a:t>Homo sapiens</a:t>
                      </a:r>
                      <a:endParaRPr lang="es-ES" sz="600">
                        <a:effectLst/>
                        <a:latin typeface="arial"/>
                      </a:endParaRP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600" b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 dirty="0">
                          <a:effectLst/>
                          <a:latin typeface="arial"/>
                        </a:rPr>
                        <a:t>no inhibition of maltose hydrolysis, competitive inhibition of glycogen hydrolysis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</a:tr>
              <a:tr h="27067">
                <a:tc>
                  <a:txBody>
                    <a:bodyPr/>
                    <a:lstStyle/>
                    <a:p>
                      <a:r>
                        <a:rPr lang="es-ES" sz="6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miglitol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 u="sng">
                          <a:solidFill>
                            <a:srgbClr val="191970"/>
                          </a:solidFill>
                          <a:effectLst/>
                          <a:latin typeface="Helvetica"/>
                        </a:rPr>
                        <a:t>Homo sapiens</a:t>
                      </a:r>
                      <a:endParaRPr lang="es-ES" sz="600">
                        <a:effectLst/>
                        <a:latin typeface="arial"/>
                      </a:endParaRP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600" b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600" b="1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</a:tr>
              <a:tr h="44163">
                <a:tc>
                  <a:txBody>
                    <a:bodyPr/>
                    <a:lstStyle/>
                    <a:p>
                      <a:r>
                        <a:rPr lang="es-ES" sz="6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N-butyl-deoxynojirimycin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 u="sng">
                          <a:solidFill>
                            <a:srgbClr val="191970"/>
                          </a:solidFill>
                          <a:effectLst/>
                          <a:latin typeface="Helvetica"/>
                        </a:rPr>
                        <a:t>Homo sapiens</a:t>
                      </a:r>
                      <a:endParaRPr lang="es-ES" sz="600">
                        <a:effectLst/>
                        <a:latin typeface="arial"/>
                      </a:endParaRP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>
                          <a:effectLst/>
                          <a:latin typeface="arial"/>
                        </a:rPr>
                        <a:t>P10253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dirty="0" err="1">
                          <a:effectLst/>
                          <a:latin typeface="arial"/>
                        </a:rPr>
                        <a:t>competitive</a:t>
                      </a:r>
                      <a:r>
                        <a:rPr lang="es-ES" sz="600" dirty="0">
                          <a:effectLst/>
                          <a:latin typeface="arial"/>
                        </a:rPr>
                        <a:t> </a:t>
                      </a:r>
                      <a:r>
                        <a:rPr lang="es-ES" sz="600" dirty="0" err="1">
                          <a:effectLst/>
                          <a:latin typeface="arial"/>
                        </a:rPr>
                        <a:t>inhibition</a:t>
                      </a:r>
                      <a:endParaRPr lang="es-ES" sz="600" dirty="0">
                        <a:effectLst/>
                        <a:latin typeface="arial"/>
                      </a:endParaRP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</a:tr>
              <a:tr h="44163">
                <a:tc>
                  <a:txBody>
                    <a:bodyPr/>
                    <a:lstStyle/>
                    <a:p>
                      <a:r>
                        <a:rPr lang="es-ES" sz="6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N-butyldeoxynojirimycin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 u="sng">
                          <a:solidFill>
                            <a:srgbClr val="191970"/>
                          </a:solidFill>
                          <a:effectLst/>
                          <a:latin typeface="Helvetica"/>
                        </a:rPr>
                        <a:t>Homo sapiens</a:t>
                      </a:r>
                      <a:endParaRPr lang="es-ES" sz="600">
                        <a:effectLst/>
                        <a:latin typeface="arial"/>
                      </a:endParaRP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600" b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600" b="1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</a:tr>
              <a:tr h="44163">
                <a:tc>
                  <a:txBody>
                    <a:bodyPr/>
                    <a:lstStyle/>
                    <a:p>
                      <a:r>
                        <a:rPr lang="es-ES" sz="6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N-ethyl-deoxynojirimycin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 u="sng">
                          <a:solidFill>
                            <a:srgbClr val="191970"/>
                          </a:solidFill>
                          <a:effectLst/>
                          <a:latin typeface="Helvetica"/>
                        </a:rPr>
                        <a:t>Homo sapiens</a:t>
                      </a:r>
                      <a:endParaRPr lang="es-ES" sz="600">
                        <a:effectLst/>
                        <a:latin typeface="arial"/>
                      </a:endParaRP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>
                          <a:effectLst/>
                          <a:latin typeface="arial"/>
                        </a:rPr>
                        <a:t>P10253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>
                          <a:effectLst/>
                          <a:latin typeface="arial"/>
                        </a:rPr>
                        <a:t>competitive inhibition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</a:tr>
              <a:tr h="52710">
                <a:tc>
                  <a:txBody>
                    <a:bodyPr/>
                    <a:lstStyle/>
                    <a:p>
                      <a:r>
                        <a:rPr lang="es-ES" sz="6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N-methyl-deoxynojirimycin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 u="sng">
                          <a:solidFill>
                            <a:srgbClr val="191970"/>
                          </a:solidFill>
                          <a:effectLst/>
                          <a:latin typeface="Helvetica"/>
                        </a:rPr>
                        <a:t>Homo sapiens</a:t>
                      </a:r>
                      <a:endParaRPr lang="es-ES" sz="600">
                        <a:effectLst/>
                        <a:latin typeface="arial"/>
                      </a:endParaRP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>
                          <a:effectLst/>
                          <a:latin typeface="arial"/>
                        </a:rPr>
                        <a:t>P10253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>
                          <a:effectLst/>
                          <a:latin typeface="arial"/>
                        </a:rPr>
                        <a:t>competitive inhibition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</a:tr>
              <a:tr h="35615">
                <a:tc>
                  <a:txBody>
                    <a:bodyPr/>
                    <a:lstStyle/>
                    <a:p>
                      <a:r>
                        <a:rPr lang="es-ES" sz="6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NEM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 u="sng">
                          <a:solidFill>
                            <a:srgbClr val="191970"/>
                          </a:solidFill>
                          <a:effectLst/>
                          <a:latin typeface="Helvetica"/>
                        </a:rPr>
                        <a:t>Homo sapiens</a:t>
                      </a:r>
                      <a:endParaRPr lang="es-ES" sz="600">
                        <a:effectLst/>
                        <a:latin typeface="arial"/>
                      </a:endParaRP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600" b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>
                          <a:effectLst/>
                          <a:latin typeface="arial"/>
                        </a:rPr>
                        <a:t>2 mM, 70% inhibition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</a:tr>
              <a:tr h="27067">
                <a:tc>
                  <a:txBody>
                    <a:bodyPr/>
                    <a:lstStyle/>
                    <a:p>
                      <a:r>
                        <a:rPr lang="es-ES" sz="6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Nojirimycin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 u="sng">
                          <a:solidFill>
                            <a:srgbClr val="191970"/>
                          </a:solidFill>
                          <a:effectLst/>
                          <a:latin typeface="Helvetica"/>
                        </a:rPr>
                        <a:t>Homo sapiens</a:t>
                      </a:r>
                      <a:endParaRPr lang="es-ES" sz="600">
                        <a:effectLst/>
                        <a:latin typeface="arial"/>
                      </a:endParaRP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600" b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600" b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</a:tr>
              <a:tr h="27067">
                <a:tc>
                  <a:txBody>
                    <a:bodyPr/>
                    <a:lstStyle/>
                    <a:p>
                      <a:r>
                        <a:rPr lang="es-ES" sz="6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Papyriflavonol A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 u="sng">
                          <a:solidFill>
                            <a:srgbClr val="191970"/>
                          </a:solidFill>
                          <a:effectLst/>
                          <a:latin typeface="Helvetica"/>
                        </a:rPr>
                        <a:t>Homo sapiens</a:t>
                      </a:r>
                      <a:endParaRPr lang="es-ES" sz="600">
                        <a:effectLst/>
                        <a:latin typeface="arial"/>
                      </a:endParaRP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600" b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600" b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</a:tr>
              <a:tr h="27067">
                <a:tc>
                  <a:txBody>
                    <a:bodyPr/>
                    <a:lstStyle/>
                    <a:p>
                      <a:r>
                        <a:rPr lang="es-ES" sz="6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PCMB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 u="sng">
                          <a:solidFill>
                            <a:srgbClr val="191970"/>
                          </a:solidFill>
                          <a:effectLst/>
                          <a:latin typeface="Helvetica"/>
                        </a:rPr>
                        <a:t>Homo sapiens</a:t>
                      </a:r>
                      <a:endParaRPr lang="es-ES" sz="600">
                        <a:effectLst/>
                        <a:latin typeface="arial"/>
                      </a:endParaRP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600" b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600" b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</a:tr>
              <a:tr h="52710">
                <a:tc>
                  <a:txBody>
                    <a:bodyPr/>
                    <a:lstStyle/>
                    <a:p>
                      <a:r>
                        <a:rPr lang="es-ES" sz="6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salacinol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 u="sng">
                          <a:solidFill>
                            <a:srgbClr val="191970"/>
                          </a:solidFill>
                          <a:effectLst/>
                          <a:latin typeface="Helvetica"/>
                        </a:rPr>
                        <a:t>Homo sapiens</a:t>
                      </a:r>
                      <a:endParaRPr lang="es-ES" sz="600">
                        <a:effectLst/>
                        <a:latin typeface="arial"/>
                      </a:endParaRP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600" b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dirty="0">
                          <a:effectLst/>
                          <a:latin typeface="arial"/>
                        </a:rPr>
                        <a:t>; </a:t>
                      </a:r>
                      <a:r>
                        <a:rPr lang="es-ES" sz="600" dirty="0" err="1">
                          <a:effectLst/>
                          <a:latin typeface="arial"/>
                        </a:rPr>
                        <a:t>isolated</a:t>
                      </a:r>
                      <a:r>
                        <a:rPr lang="es-ES" sz="600" dirty="0">
                          <a:effectLst/>
                          <a:latin typeface="arial"/>
                        </a:rPr>
                        <a:t> </a:t>
                      </a:r>
                      <a:r>
                        <a:rPr lang="es-ES" sz="600" dirty="0" err="1">
                          <a:effectLst/>
                          <a:latin typeface="arial"/>
                        </a:rPr>
                        <a:t>from</a:t>
                      </a:r>
                      <a:r>
                        <a:rPr lang="es-ES" sz="600" dirty="0">
                          <a:effectLst/>
                          <a:latin typeface="arial"/>
                        </a:rPr>
                        <a:t> </a:t>
                      </a:r>
                      <a:r>
                        <a:rPr lang="es-ES" sz="600" dirty="0" err="1">
                          <a:effectLst/>
                          <a:latin typeface="arial"/>
                        </a:rPr>
                        <a:t>Salacia</a:t>
                      </a:r>
                      <a:r>
                        <a:rPr lang="es-ES" sz="600" dirty="0">
                          <a:effectLst/>
                          <a:latin typeface="arial"/>
                        </a:rPr>
                        <a:t> </a:t>
                      </a:r>
                      <a:r>
                        <a:rPr lang="es-ES" sz="600" dirty="0" err="1">
                          <a:effectLst/>
                          <a:latin typeface="arial"/>
                        </a:rPr>
                        <a:t>reticulata</a:t>
                      </a:r>
                      <a:endParaRPr lang="es-ES" sz="600" dirty="0">
                        <a:effectLst/>
                        <a:latin typeface="arial"/>
                      </a:endParaRP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</a:tr>
              <a:tr h="27067">
                <a:tc>
                  <a:txBody>
                    <a:bodyPr/>
                    <a:lstStyle/>
                    <a:p>
                      <a:r>
                        <a:rPr lang="es-ES" sz="6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salacinol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 u="sng">
                          <a:solidFill>
                            <a:srgbClr val="191970"/>
                          </a:solidFill>
                          <a:effectLst/>
                          <a:latin typeface="Helvetica"/>
                        </a:rPr>
                        <a:t>Homo sapiens</a:t>
                      </a:r>
                      <a:endParaRPr lang="es-ES" sz="600">
                        <a:effectLst/>
                        <a:latin typeface="arial"/>
                      </a:endParaRP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600" b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600" b="1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</a:tr>
              <a:tr h="129639">
                <a:tc>
                  <a:txBody>
                    <a:bodyPr/>
                    <a:lstStyle/>
                    <a:p>
                      <a:r>
                        <a:rPr lang="es-ES" sz="6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Sucrose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 u="sng">
                          <a:solidFill>
                            <a:srgbClr val="191970"/>
                          </a:solidFill>
                          <a:effectLst/>
                          <a:latin typeface="Helvetica"/>
                        </a:rPr>
                        <a:t>Homo sapiens</a:t>
                      </a:r>
                      <a:endParaRPr lang="es-ES" sz="600">
                        <a:effectLst/>
                        <a:latin typeface="arial"/>
                      </a:endParaRP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600" b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 dirty="0">
                          <a:effectLst/>
                          <a:latin typeface="arial"/>
                        </a:rPr>
                        <a:t>no inhibition of maltose hydrolysis, competitive inhibition of glycogen hydrolysis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</a:tr>
              <a:tr h="129639">
                <a:tc>
                  <a:txBody>
                    <a:bodyPr/>
                    <a:lstStyle/>
                    <a:p>
                      <a:r>
                        <a:rPr lang="es-ES" sz="6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trehalose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 u="sng">
                          <a:solidFill>
                            <a:srgbClr val="191970"/>
                          </a:solidFill>
                          <a:effectLst/>
                          <a:latin typeface="Helvetica"/>
                        </a:rPr>
                        <a:t>Homo sapiens</a:t>
                      </a:r>
                      <a:endParaRPr lang="es-ES" sz="600">
                        <a:effectLst/>
                        <a:latin typeface="arial"/>
                      </a:endParaRP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600" b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>
                          <a:effectLst/>
                          <a:latin typeface="arial"/>
                        </a:rPr>
                        <a:t>no inhibition of maltose hydrolysis, competitive inhibition of glycogen hydrolysis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</a:tr>
              <a:tr h="27067">
                <a:tc>
                  <a:txBody>
                    <a:bodyPr/>
                    <a:lstStyle/>
                    <a:p>
                      <a:r>
                        <a:rPr lang="es-ES" sz="6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Tris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 u="sng">
                          <a:solidFill>
                            <a:srgbClr val="191970"/>
                          </a:solidFill>
                          <a:effectLst/>
                          <a:latin typeface="Helvetica"/>
                        </a:rPr>
                        <a:t>Homo sapiens</a:t>
                      </a:r>
                      <a:endParaRPr lang="es-ES" sz="600">
                        <a:effectLst/>
                        <a:latin typeface="arial"/>
                      </a:endParaRP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600" b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600" b="1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</a:tr>
              <a:tr h="27067">
                <a:tc>
                  <a:txBody>
                    <a:bodyPr/>
                    <a:lstStyle/>
                    <a:p>
                      <a:r>
                        <a:rPr lang="es-ES" sz="6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turanose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 u="sng">
                          <a:solidFill>
                            <a:srgbClr val="191970"/>
                          </a:solidFill>
                          <a:effectLst/>
                          <a:latin typeface="Helvetica"/>
                        </a:rPr>
                        <a:t>Homo sapiens</a:t>
                      </a:r>
                      <a:endParaRPr lang="es-ES" sz="600">
                        <a:effectLst/>
                        <a:latin typeface="arial"/>
                      </a:endParaRP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600" b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600" b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</a:tr>
              <a:tr h="27067">
                <a:tc>
                  <a:txBody>
                    <a:bodyPr/>
                    <a:lstStyle/>
                    <a:p>
                      <a:r>
                        <a:rPr lang="es-ES" sz="6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Zn2+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 u="sng">
                          <a:solidFill>
                            <a:srgbClr val="191970"/>
                          </a:solidFill>
                          <a:effectLst/>
                          <a:latin typeface="Helvetica"/>
                        </a:rPr>
                        <a:t>Homo sapiens</a:t>
                      </a:r>
                      <a:endParaRPr lang="es-ES" sz="600">
                        <a:effectLst/>
                        <a:latin typeface="arial"/>
                      </a:endParaRP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600" b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600" b="1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</a:tr>
              <a:tr h="27067">
                <a:tc>
                  <a:txBody>
                    <a:bodyPr/>
                    <a:lstStyle/>
                    <a:p>
                      <a:r>
                        <a:rPr lang="es-ES" sz="600" b="1">
                          <a:solidFill>
                            <a:srgbClr val="191970"/>
                          </a:solidFill>
                          <a:effectLst/>
                          <a:latin typeface="arial"/>
                        </a:rPr>
                        <a:t>Mn2+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b="1" u="sng">
                          <a:solidFill>
                            <a:srgbClr val="191970"/>
                          </a:solidFill>
                          <a:effectLst/>
                          <a:latin typeface="Helvetica"/>
                        </a:rPr>
                        <a:t>Homo sapiens</a:t>
                      </a:r>
                      <a:endParaRPr lang="es-ES" sz="600">
                        <a:effectLst/>
                        <a:latin typeface="arial"/>
                      </a:endParaRP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600" b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600" b="1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712" marR="712" marT="712" marB="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827584" y="6267509"/>
            <a:ext cx="70567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>
                <a:hlinkClick r:id="rId2"/>
              </a:rPr>
              <a:t>http://www.brenda-enzymes.org/php/result_flat.php4?ecno=3.2.1.20&amp;Suchword=&amp;</a:t>
            </a:r>
            <a:r>
              <a:rPr lang="es-ES" sz="1000" dirty="0" smtClean="0">
                <a:hlinkClick r:id="rId2"/>
              </a:rPr>
              <a:t>organism%5B%5D=Homo+sapiens&amp;show_tm=0</a:t>
            </a:r>
            <a:endParaRPr lang="es-ES" sz="1000" dirty="0" smtClean="0"/>
          </a:p>
          <a:p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314967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Cofactor </a:t>
            </a:r>
            <a:endParaRPr lang="es-E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24000" y="3048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No tiene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611560" y="5229200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http://www.brenda-enzymes.org/php/result_flat.php4?ecno=3.2.1.20&amp;Suchword=&amp;organism%5B%5D=Homo+sapiens&amp;show_tm=0</a:t>
            </a:r>
          </a:p>
        </p:txBody>
      </p:sp>
    </p:spTree>
    <p:extLst>
      <p:ext uri="{BB962C8B-B14F-4D97-AF65-F5344CB8AC3E}">
        <p14:creationId xmlns:p14="http://schemas.microsoft.com/office/powerpoint/2010/main" val="27378337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Usos de la maltasa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cs typeface="Consolas" panose="020B0609020204030204" pitchFamily="49" charset="0"/>
              </a:rPr>
              <a:t>1.Puede </a:t>
            </a:r>
            <a:r>
              <a:rPr lang="es-ES" dirty="0">
                <a:cs typeface="Consolas" panose="020B0609020204030204" pitchFamily="49" charset="0"/>
              </a:rPr>
              <a:t>servir como un mecanismo de suplemento y apoyo para el malestar digestivo de los niños autistas </a:t>
            </a:r>
          </a:p>
          <a:p>
            <a:r>
              <a:rPr lang="es-ES" dirty="0" smtClean="0">
                <a:cs typeface="Consolas" panose="020B0609020204030204" pitchFamily="49" charset="0"/>
              </a:rPr>
              <a:t>2</a:t>
            </a:r>
            <a:r>
              <a:rPr lang="es-ES" dirty="0">
                <a:cs typeface="Consolas" panose="020B0609020204030204" pitchFamily="49" charset="0"/>
              </a:rPr>
              <a:t>. Puede servir como un mecanismo de prevención y apoyo para la diarrea crónica </a:t>
            </a:r>
            <a:endParaRPr lang="es-ES" dirty="0" smtClean="0">
              <a:cs typeface="Consolas" panose="020B0609020204030204" pitchFamily="49" charset="0"/>
            </a:endParaRPr>
          </a:p>
          <a:p>
            <a:r>
              <a:rPr lang="es-ES" dirty="0" smtClean="0">
                <a:cs typeface="Consolas" panose="020B0609020204030204" pitchFamily="49" charset="0"/>
              </a:rPr>
              <a:t>3</a:t>
            </a:r>
            <a:r>
              <a:rPr lang="es-ES" dirty="0">
                <a:cs typeface="Consolas" panose="020B0609020204030204" pitchFamily="49" charset="0"/>
              </a:rPr>
              <a:t>. Prevención del malestar digestivo asociado con trastornos digestivos congénitos </a:t>
            </a:r>
            <a:br>
              <a:rPr lang="es-ES" dirty="0">
                <a:cs typeface="Consolas" panose="020B0609020204030204" pitchFamily="49" charset="0"/>
              </a:rPr>
            </a:br>
            <a:endParaRPr lang="es-ES" dirty="0"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35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 descr="VeganZy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764704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8436620" cy="2924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64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Referencias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BRENDA. (2014). </a:t>
            </a:r>
            <a:r>
              <a:rPr lang="es-ES" i="1" dirty="0"/>
              <a:t>BRENDA.</a:t>
            </a:r>
            <a:r>
              <a:rPr lang="es-ES" dirty="0"/>
              <a:t> Obtenido de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Comprehensive</a:t>
            </a:r>
            <a:r>
              <a:rPr lang="es-ES" dirty="0"/>
              <a:t> </a:t>
            </a:r>
            <a:r>
              <a:rPr lang="es-ES" dirty="0" err="1"/>
              <a:t>Enzyme</a:t>
            </a:r>
            <a:r>
              <a:rPr lang="es-ES" dirty="0"/>
              <a:t> </a:t>
            </a:r>
            <a:r>
              <a:rPr lang="es-ES" dirty="0" err="1"/>
              <a:t>Information</a:t>
            </a:r>
            <a:r>
              <a:rPr lang="es-ES" dirty="0"/>
              <a:t> </a:t>
            </a:r>
            <a:r>
              <a:rPr lang="es-ES" dirty="0" err="1"/>
              <a:t>System</a:t>
            </a:r>
            <a:r>
              <a:rPr lang="es-ES" dirty="0"/>
              <a:t>: http://www.brenda-enzymes.org/php/result_flat.php4?ecno=3.2.1.20&amp;Suchword=&amp;organism%5B%5D=Homo+sapiens&amp;show_tm=0</a:t>
            </a:r>
          </a:p>
          <a:p>
            <a:r>
              <a:rPr lang="es-ES" dirty="0" err="1"/>
              <a:t>Group</a:t>
            </a:r>
            <a:r>
              <a:rPr lang="es-ES" dirty="0"/>
              <a:t>, E. (15 de Agosto de 2011). </a:t>
            </a:r>
            <a:r>
              <a:rPr lang="es-ES" i="1" dirty="0"/>
              <a:t>Global </a:t>
            </a:r>
            <a:r>
              <a:rPr lang="es-ES" i="1" dirty="0" err="1"/>
              <a:t>Healing</a:t>
            </a:r>
            <a:r>
              <a:rPr lang="es-ES" i="1" dirty="0"/>
              <a:t> Center.</a:t>
            </a:r>
            <a:r>
              <a:rPr lang="es-ES" dirty="0"/>
              <a:t> Obtenido de Global </a:t>
            </a:r>
            <a:r>
              <a:rPr lang="es-ES" dirty="0" err="1"/>
              <a:t>Healing</a:t>
            </a:r>
            <a:r>
              <a:rPr lang="es-ES" dirty="0"/>
              <a:t> Center: http://www.globalhealingcenter.net/salud-natural/maltasa.html</a:t>
            </a:r>
          </a:p>
          <a:p>
            <a:r>
              <a:rPr lang="en-US" dirty="0"/>
              <a:t>KEGG. (2014). </a:t>
            </a:r>
            <a:r>
              <a:rPr lang="en-US" i="1" dirty="0"/>
              <a:t>Kyoto Encyclopedia of Genes and Genomes.</a:t>
            </a:r>
            <a:r>
              <a:rPr lang="en-US" dirty="0"/>
              <a:t> </a:t>
            </a:r>
            <a:r>
              <a:rPr lang="es-ES" dirty="0"/>
              <a:t>Obtenido de </a:t>
            </a:r>
            <a:r>
              <a:rPr lang="es-ES" dirty="0" err="1"/>
              <a:t>Kyoto</a:t>
            </a:r>
            <a:r>
              <a:rPr lang="es-ES" dirty="0"/>
              <a:t> </a:t>
            </a:r>
            <a:r>
              <a:rPr lang="es-ES" dirty="0" err="1"/>
              <a:t>Encyclopedia</a:t>
            </a:r>
            <a:r>
              <a:rPr lang="es-ES" dirty="0"/>
              <a:t> of Genes and </a:t>
            </a:r>
            <a:r>
              <a:rPr lang="es-ES" dirty="0" err="1"/>
              <a:t>Genomes</a:t>
            </a:r>
            <a:r>
              <a:rPr lang="es-ES" dirty="0"/>
              <a:t>: http://www.genome.jp/dbget-bin/www_bget?ec:3.2.1.20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3020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6672"/>
            <a:ext cx="7239276" cy="424847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827584" y="4725144"/>
            <a:ext cx="7239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Tabla 2. Homólogos de la lipasa en el Homo Sapiens. Fuente (Kegg, 2014)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1383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0921" y="0"/>
            <a:ext cx="7620000" cy="1143000"/>
          </a:xfrm>
        </p:spPr>
        <p:txBody>
          <a:bodyPr/>
          <a:lstStyle/>
          <a:p>
            <a:pPr algn="ctr"/>
            <a:r>
              <a:rPr lang="es-MX" dirty="0" smtClean="0"/>
              <a:t>Estructura	</a:t>
            </a:r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1" t="7882" r="50000" b="5058"/>
          <a:stretch/>
        </p:blipFill>
        <p:spPr bwMode="auto">
          <a:xfrm>
            <a:off x="539551" y="1052736"/>
            <a:ext cx="3747247" cy="497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9" t="8420" r="51470" b="4521"/>
          <a:stretch/>
        </p:blipFill>
        <p:spPr bwMode="auto">
          <a:xfrm>
            <a:off x="4286798" y="1268760"/>
            <a:ext cx="3191436" cy="497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043608" y="6028148"/>
            <a:ext cx="6434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Fig. 1. Estructura de la lipasa. a) Frontal, b) derecho (PDB, 2014) </a:t>
            </a:r>
            <a:endParaRPr lang="es-MX" dirty="0"/>
          </a:p>
        </p:txBody>
      </p:sp>
      <p:sp>
        <p:nvSpPr>
          <p:cNvPr id="3" name="CuadroTexto 2"/>
          <p:cNvSpPr txBox="1"/>
          <p:nvPr/>
        </p:nvSpPr>
        <p:spPr>
          <a:xfrm>
            <a:off x="1043608" y="126876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a)</a:t>
            </a:r>
            <a:endParaRPr lang="es-MX" dirty="0"/>
          </a:p>
        </p:txBody>
      </p:sp>
      <p:sp>
        <p:nvSpPr>
          <p:cNvPr id="8" name="CuadroTexto 7"/>
          <p:cNvSpPr txBox="1"/>
          <p:nvPr/>
        </p:nvSpPr>
        <p:spPr>
          <a:xfrm>
            <a:off x="4836615" y="118718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b</a:t>
            </a:r>
            <a:r>
              <a:rPr lang="es-MX" dirty="0" smtClean="0"/>
              <a:t>)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2009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genome.jp/Fig/pdb/pdb1n8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0208" y="-13488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genome.jp/Fig/pdb/pdb1lp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412" y="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827584" y="4437112"/>
            <a:ext cx="71287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Fig. 2-Estructura de la lipasa pancreática. a)Estructura del complejo de lipasa-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colipasa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(3.04 A), b)Interface de la activación lipasa-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procolipasa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complejo de dos mezclas, reflejado por cristalografía de rayos X (3.04 A) (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GenomaNet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2014). 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03548" y="50803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a)</a:t>
            </a:r>
            <a:endParaRPr lang="es-MX" dirty="0"/>
          </a:p>
        </p:txBody>
      </p:sp>
      <p:sp>
        <p:nvSpPr>
          <p:cNvPr id="9" name="CuadroTexto 8"/>
          <p:cNvSpPr txBox="1"/>
          <p:nvPr/>
        </p:nvSpPr>
        <p:spPr>
          <a:xfrm>
            <a:off x="4661756" y="69269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b)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42349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ile.scirp.org/Html/6-8301763/582541d3-cd5e-4618-9169-5591b716e454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3" t="50963" r="-1"/>
          <a:stretch/>
        </p:blipFill>
        <p:spPr bwMode="auto">
          <a:xfrm>
            <a:off x="2294022" y="116632"/>
            <a:ext cx="4559786" cy="330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2082180" y="3166880"/>
            <a:ext cx="4771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Fig. 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1-subunidades LIPI de 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humanos (Holmes &amp; Cox, 2012).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15566" y="5526467"/>
            <a:ext cx="77048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Secuencia Proteíca de la enzima Lipasa 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pancreática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en: Homo 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Sapiens. AA:465, PM:45238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(KEGG, 2014)</a:t>
            </a:r>
          </a:p>
          <a:p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idx="1"/>
          </p:nvPr>
        </p:nvSpPr>
        <p:spPr bwMode="auto">
          <a:xfrm flipH="1">
            <a:off x="630972" y="3667895"/>
            <a:ext cx="7689450" cy="185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MX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MLPLWTLSLLLGAVAGKEVCYERLGCFSDDSPWSGITERPLHILPWSPKDVNTRFLLYTN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MX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ENPNNFQEVAADSSSISGSNFKTNRKTRFIIHGFIDKGEENWLANVCKNLFKVESVNCIC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MX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VDWKGGSRTGYTQASQNIRIVGAEVAYFVEFLQSAFGYSPSNVHVIGHSLGAHAAGEAGR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MX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RTNGTIGRITGLDPAEPCFQGTPELVRLDPSDAKFVDVIHTDGAPIVPNLGFGMSQVVGH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MX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LDFFPNGGVEMPGCKKNILSQIVDIDGIWEGTRDFAACNHLRSYKYYTDSIVNPDGFAGF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MX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PCASYNVFTANKCFPCPSGGCPQMGHYADRYPGKTNDVGQKFYLDTGDASNFARWRYKVSVTLSGKKVTGHILVSLFGNKGNSKQYEIFKGTLKPDSTHSNEFDSDVDVGDLQMVKFIWYNNVINPTLPRVGASKIIVETNVGKQFNFCSPETVREEVLLTLTPC</a:t>
            </a:r>
            <a:endParaRPr kumimoji="0" lang="es-MX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03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6 Grupo"/>
          <p:cNvGrpSpPr/>
          <p:nvPr/>
        </p:nvGrpSpPr>
        <p:grpSpPr>
          <a:xfrm>
            <a:off x="-53695" y="2395874"/>
            <a:ext cx="8841211" cy="4598853"/>
            <a:chOff x="-53695" y="2395874"/>
            <a:chExt cx="8841211" cy="4598853"/>
          </a:xfrm>
        </p:grpSpPr>
        <p:pic>
          <p:nvPicPr>
            <p:cNvPr id="9" name="Picture 4" descr="http://us.123rf.com/450wm/eraxion/eraxion1302/eraxion130200249/17911291-3d-rendered-illustration-of-the-male-digestive-system.jp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8905">
              <a:off x="5568066" y="2395874"/>
              <a:ext cx="3219450" cy="4286250"/>
            </a:xfrm>
            <a:prstGeom prst="rect">
              <a:avLst/>
            </a:prstGeom>
            <a:noFill/>
            <a:effectLst>
              <a:softEdge rad="635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Imagen 4"/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GlowDiffused/>
                      </a14:imgEffect>
                      <a14:imgEffect>
                        <a14:brightnessContrast bright="40000"/>
                      </a14:imgEffect>
                    </a14:imgLayer>
                  </a14:imgProps>
                </a:ext>
              </a:extLst>
            </a:blip>
            <a:srcRect t="5339" r="1458" b="80859"/>
            <a:stretch/>
          </p:blipFill>
          <p:spPr>
            <a:xfrm>
              <a:off x="-53695" y="6021288"/>
              <a:ext cx="8586135" cy="973439"/>
            </a:xfrm>
            <a:prstGeom prst="rect">
              <a:avLst/>
            </a:prstGeom>
            <a:effectLst>
              <a:softEdge rad="63500"/>
            </a:effectLst>
          </p:spPr>
        </p:pic>
      </p:grpSp>
      <p:sp>
        <p:nvSpPr>
          <p:cNvPr id="4" name="2 Marcador de contenido"/>
          <p:cNvSpPr txBox="1">
            <a:spLocks/>
          </p:cNvSpPr>
          <p:nvPr/>
        </p:nvSpPr>
        <p:spPr>
          <a:xfrm>
            <a:off x="467544" y="764705"/>
            <a:ext cx="7992888" cy="42484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tgctgccactttggactctttcactgctgctgggagcagtagcaggaaaagaagtttgctacgaaagactcggctgcttcagtgatgactccccatggtcaggaattacggaaagacccctccatatattgccttggtctccaaaagatgtcaacacccgcttcctcctatatactaatgagaacccaaacaactttcaagaagttgccgcagattcatcaagcatcagtggctccaatttcaaaacaaatagaaaaactcgctttattattcatggattcatagacaagggagaagaaaactggctggccaatgtgtgcaagaatctgttcaaggtggaaagtgtgaactgtatctgtgtggactggaaaggtggctcccgaactggatacacacaagcctcgcagaacatcaggatcgtgggagcagaagtggcatattttgttgaatttcttcagtcggcgttcggttactcaccttccaacgtgcatgtcattggccacagcctgggtgcccacgctgctggggaggctggaaggagaaccaatgggaccattggacgcatcacagggttggacccagcagaaccttgctttcagggcacacctgaattagtccgattggaccccagcgatgccaaatttgtggatgtaattcacacggatggtgcccccatagtccccaatttggggtttggaatgagccaagtcgtgggccacctagatttctttccaaatggaggagtggaaatgcctggatgtaaaaagaacattctctctcagattgtggacatagacggaatctgggaagggactcgagactttgcggcctgtaatcacttaagaagctacaaatattacactgatagcatcgtcaaccctgatggctttgctggattcccctgtgcctcttacaacgtcttcactgcaaacaagtgtttcccttgtccaagtggaggctgcccacagatgggtcactatgctgatagatatcctgggaaaacaaatgatgtgggccagaaattttatctagacactggtgatgccagtaattttgcacgttggaggtataaggtatctgtcacactgtctggaaaaaaggttacaggacacatactagtttctttgttcggaaataaaggaaactctaagcagtatgaaattttcaagggcactctcaaaccagatagtactcattccaatgaatttgactcagatgtggatgttggggacttgcagatggttaaatttatttggtataacaatgtgatcaacccaactttacctagagtgggagcatccaagattatagtggagacaaatgttggaaaacagttcaacttctgtagtccagaaaccgtcagggaggaagttctgctcaccctcacaccgtgttag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67544" y="5454059"/>
            <a:ext cx="77048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 smtClean="0"/>
              <a:t>Secuencia Genómica de la enzima Lipasa Pancreática en: Homo Sapiens </a:t>
            </a:r>
            <a:r>
              <a:rPr lang="es-MX" sz="1600" dirty="0"/>
              <a:t>(KEGG, 2014)</a:t>
            </a:r>
          </a:p>
          <a:p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67544" y="12576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/>
              <a:t>Secuencia genómica</a:t>
            </a:r>
            <a:br>
              <a:rPr lang="es-MX" dirty="0" smtClean="0"/>
            </a:b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97248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2303</TotalTime>
  <Words>1925</Words>
  <Application>Microsoft Office PowerPoint</Application>
  <PresentationFormat>Presentación en pantalla (4:3)</PresentationFormat>
  <Paragraphs>559</Paragraphs>
  <Slides>46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57" baseType="lpstr">
      <vt:lpstr>MS PGothic</vt:lpstr>
      <vt:lpstr>Arial</vt:lpstr>
      <vt:lpstr>Arial</vt:lpstr>
      <vt:lpstr>Calibri</vt:lpstr>
      <vt:lpstr>Cambria</vt:lpstr>
      <vt:lpstr>Cambria Math</vt:lpstr>
      <vt:lpstr>Consolas</vt:lpstr>
      <vt:lpstr>Helvetica</vt:lpstr>
      <vt:lpstr>Juice ITC</vt:lpstr>
      <vt:lpstr>Wingdings</vt:lpstr>
      <vt:lpstr>Adyacencia</vt:lpstr>
      <vt:lpstr>Presentación de PowerPoint</vt:lpstr>
      <vt:lpstr>LIPASA </vt:lpstr>
      <vt:lpstr>Información General</vt:lpstr>
      <vt:lpstr>Presentación de PowerPoint</vt:lpstr>
      <vt:lpstr>Presentación de PowerPoint</vt:lpstr>
      <vt:lpstr>Estructura </vt:lpstr>
      <vt:lpstr>Presentación de PowerPoint</vt:lpstr>
      <vt:lpstr>Presentación de PowerPoint</vt:lpstr>
      <vt:lpstr>Secuencia genómica </vt:lpstr>
      <vt:lpstr>Sitio activo de la lipasa</vt:lpstr>
      <vt:lpstr>Cofactor</vt:lpstr>
      <vt:lpstr>Productos</vt:lpstr>
      <vt:lpstr>Reacción </vt:lpstr>
      <vt:lpstr>inhibidor </vt:lpstr>
      <vt:lpstr>Mecanismo de Reaccion (Orlistat)  </vt:lpstr>
      <vt:lpstr>Presentación de PowerPoint</vt:lpstr>
      <vt:lpstr>Presentación de PowerPoint</vt:lpstr>
      <vt:lpstr>Maltasa </vt:lpstr>
      <vt:lpstr>Presentación de PowerPoint</vt:lpstr>
      <vt:lpstr>Presentación de PowerPoint</vt:lpstr>
      <vt:lpstr>Tipos de maltasa</vt:lpstr>
      <vt:lpstr>Estructura </vt:lpstr>
      <vt:lpstr>Secuencia genetica</vt:lpstr>
      <vt:lpstr>Presentación de PowerPoint</vt:lpstr>
      <vt:lpstr>Presentación de PowerPoint</vt:lpstr>
      <vt:lpstr>secuencia proteica</vt:lpstr>
      <vt:lpstr>Sitio activo</vt:lpstr>
      <vt:lpstr>Presentación de PowerPoint</vt:lpstr>
      <vt:lpstr>Presentación de PowerPoint</vt:lpstr>
      <vt:lpstr>Presentación de PowerPoint</vt:lpstr>
      <vt:lpstr>Presentación de PowerPoint</vt:lpstr>
      <vt:lpstr>Funcion del grupo prosterico</vt:lpstr>
      <vt:lpstr>Presentación de PowerPoint</vt:lpstr>
      <vt:lpstr>Temperatura y pH optimo</vt:lpstr>
      <vt:lpstr>Presentación de PowerPoint</vt:lpstr>
      <vt:lpstr>Funcion sustrato /producto</vt:lpstr>
      <vt:lpstr>Presentación de PowerPoint</vt:lpstr>
      <vt:lpstr>Sustrato/producto</vt:lpstr>
      <vt:lpstr>Inhibidores </vt:lpstr>
      <vt:lpstr>Inhibidores </vt:lpstr>
      <vt:lpstr>Presentación de PowerPoint</vt:lpstr>
      <vt:lpstr>Cofactor </vt:lpstr>
      <vt:lpstr>Usos de la maltasa</vt:lpstr>
      <vt:lpstr>Presentación de PowerPoint</vt:lpstr>
      <vt:lpstr>Presentación de PowerPoint</vt:lpstr>
      <vt:lpstr>Referencias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Lipasa</dc:title>
  <dc:creator>Vale</dc:creator>
  <cp:lastModifiedBy>USUARIO</cp:lastModifiedBy>
  <cp:revision>51</cp:revision>
  <dcterms:created xsi:type="dcterms:W3CDTF">2014-08-29T20:56:17Z</dcterms:created>
  <dcterms:modified xsi:type="dcterms:W3CDTF">2014-09-01T05:31:00Z</dcterms:modified>
</cp:coreProperties>
</file>