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3" r:id="rId4"/>
    <p:sldId id="276" r:id="rId5"/>
    <p:sldId id="260" r:id="rId6"/>
    <p:sldId id="265" r:id="rId7"/>
    <p:sldId id="270" r:id="rId8"/>
    <p:sldId id="269" r:id="rId9"/>
    <p:sldId id="258" r:id="rId10"/>
    <p:sldId id="280" r:id="rId11"/>
    <p:sldId id="278" r:id="rId12"/>
    <p:sldId id="279" r:id="rId13"/>
    <p:sldId id="275" r:id="rId14"/>
    <p:sldId id="277" r:id="rId15"/>
    <p:sldId id="28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7" d="100"/>
          <a:sy n="17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rPr>
              <a:t>“ </a:t>
            </a:r>
            <a:endParaRPr lang="en-US" sz="12200" b="0" i="0" kern="12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lvl="0" algn="r" defTabSz="457200" rtl="0" eaLnBrk="1" latinLnBrk="0" hangingPunct="1">
              <a:buNone/>
            </a:pPr>
            <a:r>
              <a:rPr lang="en-US" sz="122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  <a:endParaRPr lang="en-US" sz="12200" b="0" i="0" kern="12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B49828-B01E-43F2-A521-7E6761A37CB9}" type="datetimeFigureOut">
              <a:rPr lang="es-ES" smtClean="0"/>
              <a:t>03/11/2014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68D9-CCF6-431C-92B5-1154014244D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bbc.co.uk/mundo/noticias/2011/02/110217_cancer_enanismo_ecuador_men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articles/SB10001424052702304179704579459290223091978" TargetMode="External"/><Relationship Id="rId2" Type="http://schemas.openxmlformats.org/officeDocument/2006/relationships/hyperlink" Target="http://www.ncbi.nlm.nih.gov/pubmed/151442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rbl.cvmbs.colostate.edu/hbooks/pathphys/endocrine/hypopit/gh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8316416" cy="237626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Cáncer: la perdida del control de crecimiento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bordado como cáncer y hormonas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93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6709906" cy="4195481"/>
          </a:xfrm>
        </p:spPr>
        <p:txBody>
          <a:bodyPr/>
          <a:lstStyle/>
          <a:p>
            <a:r>
              <a:rPr lang="es-ES" dirty="0" smtClean="0"/>
              <a:t>Las personas de estatura baja, tienen menos probabilidad de padecer cáncer.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15616" y="58052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www.bbc.co.uk/mundo/noticias/2011/02/110217_cancer_enanismo_ecuador_men.shtml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El doctor Guevara con los pobladores de Loja, Ecuador. (FOTO: USC/Scienc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76872"/>
            <a:ext cx="4377714" cy="32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6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Activadores de la secreción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Grelina</a:t>
            </a:r>
          </a:p>
          <a:p>
            <a:r>
              <a:rPr lang="es-ES" dirty="0" smtClean="0"/>
              <a:t>Consumo excesivo de proteínas</a:t>
            </a:r>
          </a:p>
          <a:p>
            <a:r>
              <a:rPr lang="es-ES" dirty="0" smtClean="0"/>
              <a:t>Ayuno</a:t>
            </a:r>
          </a:p>
          <a:p>
            <a:r>
              <a:rPr lang="es-ES" dirty="0" smtClean="0"/>
              <a:t>Niveles bajos de azúcar en sangre</a:t>
            </a:r>
          </a:p>
          <a:p>
            <a:r>
              <a:rPr lang="es-ES" dirty="0" smtClean="0"/>
              <a:t>Estrógenos</a:t>
            </a:r>
          </a:p>
          <a:p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27584" y="602128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http://www.myvmc.com/treatments/growth-hormone-for-weight-loss/</a:t>
            </a:r>
          </a:p>
        </p:txBody>
      </p:sp>
    </p:spTree>
    <p:extLst>
      <p:ext uri="{BB962C8B-B14F-4D97-AF65-F5344CB8AC3E}">
        <p14:creationId xmlns:p14="http://schemas.microsoft.com/office/powerpoint/2010/main" val="382228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de la secreción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Niveles altos de azúcar en sangre </a:t>
            </a:r>
          </a:p>
          <a:p>
            <a:r>
              <a:rPr lang="es-ES" dirty="0" smtClean="0"/>
              <a:t>Leptina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59632" y="58052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http://www.myvmc.com/treatments/growth-hormone-for-weight-loss/</a:t>
            </a:r>
          </a:p>
        </p:txBody>
      </p:sp>
    </p:spTree>
    <p:extLst>
      <p:ext uri="{BB962C8B-B14F-4D97-AF65-F5344CB8AC3E}">
        <p14:creationId xmlns:p14="http://schemas.microsoft.com/office/powerpoint/2010/main" val="9084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Usos Actuales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1"/>
            <a:ext cx="7992888" cy="3024336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Tratamiento para niños con retraso en crecimiento</a:t>
            </a:r>
          </a:p>
          <a:p>
            <a:r>
              <a:rPr lang="es-ES" sz="2800" dirty="0" smtClean="0"/>
              <a:t>Mejora del  rendimiento atlético</a:t>
            </a:r>
          </a:p>
          <a:p>
            <a:r>
              <a:rPr lang="es-ES" sz="2800" dirty="0" smtClean="0"/>
              <a:t>Tratamiento antienvejecimiento</a:t>
            </a:r>
          </a:p>
          <a:p>
            <a:r>
              <a:rPr lang="es-ES" sz="2800" dirty="0" smtClean="0"/>
              <a:t>Mejora de la producción de leche</a:t>
            </a:r>
          </a:p>
          <a:p>
            <a:r>
              <a:rPr lang="es-ES" sz="2800" dirty="0" smtClean="0"/>
              <a:t>Crecimiento muscular de cerdos</a:t>
            </a:r>
          </a:p>
          <a:p>
            <a:r>
              <a:rPr lang="es-ES" sz="2800" dirty="0" smtClean="0"/>
              <a:t>Tratamiento para la obesidad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479715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2"/>
              </a:rPr>
              <a:t>http://books.google.com.mx/books?id=YadMP-60piMC&amp;pg=PA120&amp;lpg=PA120&amp;dq=la+leche+hormonada+y+el+cancer&amp;source=bl&amp;ots=WcCBIOJgRc&amp;sig=ArPVhmK2sPcyORubHPcWSq8VXSw&amp;hl=es&amp;sa=X&amp;ei=9wZYVPCWGNi0yATRz4CwAg&amp;ved=0CCoQ6AEwAg#v=onepage&amp;q=la%20leche%20hormonada%20y%20el%20cancer&amp;f=false</a:t>
            </a:r>
            <a:endParaRPr lang="es-ES" sz="1400" dirty="0" smtClean="0">
              <a:hlinkClick r:id="rId2"/>
            </a:endParaRPr>
          </a:p>
          <a:p>
            <a:r>
              <a:rPr lang="es-ES" sz="1400" dirty="0" smtClean="0">
                <a:hlinkClick r:id="rId2"/>
              </a:rPr>
              <a:t>http</a:t>
            </a:r>
            <a:r>
              <a:rPr lang="es-ES" sz="1400" dirty="0">
                <a:hlinkClick r:id="rId2"/>
              </a:rPr>
              <a:t>://</a:t>
            </a:r>
            <a:r>
              <a:rPr lang="es-ES" sz="1400" dirty="0" smtClean="0">
                <a:hlinkClick r:id="rId2"/>
              </a:rPr>
              <a:t>www.ncbi.nlm.nih.gov/pubmed/15144231</a:t>
            </a:r>
            <a:endParaRPr lang="es-ES" sz="1400" dirty="0" smtClean="0"/>
          </a:p>
          <a:p>
            <a:r>
              <a:rPr lang="es-ES" sz="1400" dirty="0">
                <a:hlinkClick r:id="rId3"/>
              </a:rPr>
              <a:t>http://</a:t>
            </a:r>
            <a:r>
              <a:rPr lang="es-ES" sz="1400" dirty="0" smtClean="0">
                <a:hlinkClick r:id="rId3"/>
              </a:rPr>
              <a:t>online.wsj.com/articles/SB10001424052702304179704579459290223091978</a:t>
            </a:r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3" y="933847"/>
            <a:ext cx="7981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1778" y="551723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http://www.ncbi.nlm.nih.gov/pubmed/15144231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5" y="2852936"/>
            <a:ext cx="61150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Investigaciones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14882" y="5013176"/>
            <a:ext cx="8234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http://online.wsj.com/articles/SB10001424052702304179704579459290223091978</a:t>
            </a:r>
          </a:p>
        </p:txBody>
      </p:sp>
    </p:spTree>
    <p:extLst>
      <p:ext uri="{BB962C8B-B14F-4D97-AF65-F5344CB8AC3E}">
        <p14:creationId xmlns:p14="http://schemas.microsoft.com/office/powerpoint/2010/main" val="37588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44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1324" y="224135"/>
            <a:ext cx="7465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HORMONAS </a:t>
            </a:r>
            <a:r>
              <a:rPr lang="es-E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DEL CRECIMIENTO(</a:t>
            </a:r>
            <a:r>
              <a:rPr lang="es-E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Hgh</a:t>
            </a:r>
            <a:r>
              <a:rPr lang="es-E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s-ES" sz="40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86" y="2060848"/>
            <a:ext cx="5735782" cy="34795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30086" y="4752080"/>
            <a:ext cx="57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Clasificación de las hormonas. 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1730086" y="2313876"/>
            <a:ext cx="5735782" cy="3226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1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80535"/>
            <a:ext cx="8229600" cy="2967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http://howmed.net/physiology/hormones-of-pituitary-gland/</a:t>
            </a:r>
          </a:p>
        </p:txBody>
      </p:sp>
      <p:pic>
        <p:nvPicPr>
          <p:cNvPr id="4098" name="Picture 2" descr="http://howmed.net/wp-content/uploads/2011/07/endocrines-of-head-and-neck-and-their-horm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07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39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Estimula al </a:t>
            </a:r>
            <a:r>
              <a:rPr lang="es-ES" dirty="0" err="1" smtClean="0"/>
              <a:t>higado</a:t>
            </a:r>
            <a:r>
              <a:rPr lang="es-ES" dirty="0" smtClean="0"/>
              <a:t> para que se produzca la hormona </a:t>
            </a:r>
            <a:r>
              <a:rPr lang="es-ES" dirty="0"/>
              <a:t>llamada </a:t>
            </a:r>
            <a:r>
              <a:rPr lang="es-ES" dirty="0" smtClean="0"/>
              <a:t>IGF-1, que es utilizada en el crecimiento de los niños.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</p:txBody>
      </p:sp>
      <p:pic>
        <p:nvPicPr>
          <p:cNvPr id="1026" name="Picture 2" descr="La hormona del crecimiento para la pérdida de p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180938" cy="34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Estructura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http://books.google.com.mx/books?id=r5bedH_aST0C&amp;printsec=frontcover&amp;hl=es&amp;source=gbs_ge_summary_r&amp;cad=0#v=onepage&amp;q&amp;f=false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585295" cy="40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53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Función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 como función el crecimiento y la reproducción de las células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4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Efectos metabólicos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65767"/>
            <a:ext cx="6709906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 smtClean="0"/>
              <a:t>Esta hormona tienen efecto en la biomoléculas  como las  proteínas, lípidos y los carbohidratos.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b="1" dirty="0" smtClean="0"/>
              <a:t>Metabolismo </a:t>
            </a:r>
            <a:r>
              <a:rPr lang="es-ES" sz="2000" b="1" dirty="0"/>
              <a:t>de </a:t>
            </a:r>
            <a:r>
              <a:rPr lang="es-ES" sz="2000" b="1" dirty="0" smtClean="0"/>
              <a:t>proteínas: Se</a:t>
            </a:r>
            <a:r>
              <a:rPr lang="es-ES" sz="2000" dirty="0" smtClean="0"/>
              <a:t> aumenta la absorción de los aminoacidos,por lo que se aumenta la síntesis de proteínas.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b="1" dirty="0"/>
              <a:t>El metabolismo de la grasa:</a:t>
            </a:r>
            <a:r>
              <a:rPr lang="es-ES" sz="2000" dirty="0"/>
              <a:t> Descomponen a los </a:t>
            </a:r>
            <a:r>
              <a:rPr lang="es-ES" sz="2000" dirty="0" smtClean="0"/>
              <a:t>triglicéridos </a:t>
            </a:r>
            <a:r>
              <a:rPr lang="es-ES" sz="2000" dirty="0"/>
              <a:t>en los adipocitos</a:t>
            </a:r>
          </a:p>
          <a:p>
            <a:pPr marL="0" indent="0">
              <a:buNone/>
            </a:pPr>
            <a:r>
              <a:rPr lang="es-ES" sz="2000" dirty="0"/>
              <a:t>.</a:t>
            </a:r>
          </a:p>
          <a:p>
            <a:pPr marL="0" indent="0">
              <a:buNone/>
            </a:pPr>
            <a:r>
              <a:rPr lang="es-ES" sz="2000" b="1" dirty="0"/>
              <a:t>Metabolismo de los carbohidratos:</a:t>
            </a:r>
            <a:r>
              <a:rPr lang="es-ES" sz="2000" dirty="0"/>
              <a:t> Ayuda a que la glucosa se </a:t>
            </a:r>
            <a:r>
              <a:rPr lang="es-ES" sz="2000" dirty="0" smtClean="0"/>
              <a:t>encuentre </a:t>
            </a:r>
            <a:r>
              <a:rPr lang="es-ES" sz="2000" dirty="0"/>
              <a:t>dentro de los niveles normales.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56612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arbl.cvmbs.colostate.edu/hbooks/pathphys/endocrine/hypopit/gh.html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99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es-ES" dirty="0" smtClean="0"/>
              <a:t>Producción excesiva. Gigantismo</a:t>
            </a:r>
          </a:p>
          <a:p>
            <a:r>
              <a:rPr lang="es-ES" dirty="0" smtClean="0"/>
              <a:t>Producción mínima. Enanismo</a:t>
            </a:r>
          </a:p>
          <a:p>
            <a:endParaRPr lang="es-ES" dirty="0"/>
          </a:p>
        </p:txBody>
      </p:sp>
      <p:pic>
        <p:nvPicPr>
          <p:cNvPr id="2050" name="Picture 2" descr="http://img.webme.com/pic/a/aldiaconlamedicina/gigantismo-enanism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600400" cy="55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Cáncer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Imagen titulada Pérdida del control del crecimiento normal. La imagen muestra la división de una célula normal y el suicidio celular normal, o apoptosis, de una célula dañada. También muestra la división de una célula cancerosa, a través de varias etapas de mutación, que termina en un crecimiento sin contr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04" y="134076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6368494"/>
            <a:ext cx="46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http://www.cancer.gov/espanol/cancer/que-es</a:t>
            </a:r>
          </a:p>
        </p:txBody>
      </p:sp>
    </p:spTree>
    <p:extLst>
      <p:ext uri="{BB962C8B-B14F-4D97-AF65-F5344CB8AC3E}">
        <p14:creationId xmlns:p14="http://schemas.microsoft.com/office/powerpoint/2010/main" val="2954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zul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8972CA4C-8F6C-462C-9CAA-5EEFD5E0846E}" vid="{FEB4E03D-1841-41F4-B2F9-52BFA7BC1F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Azul</Template>
  <TotalTime>2112</TotalTime>
  <Words>220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Azul</vt:lpstr>
      <vt:lpstr>Cáncer: la perdida del control de crecimiento</vt:lpstr>
      <vt:lpstr>Presentación de PowerPoint</vt:lpstr>
      <vt:lpstr>Presentación de PowerPoint</vt:lpstr>
      <vt:lpstr>Presentación de PowerPoint</vt:lpstr>
      <vt:lpstr>Estructura  </vt:lpstr>
      <vt:lpstr>Función </vt:lpstr>
      <vt:lpstr>Efectos metabólicos</vt:lpstr>
      <vt:lpstr>Presentación de PowerPoint</vt:lpstr>
      <vt:lpstr>Cáncer </vt:lpstr>
      <vt:lpstr>Presentación de PowerPoint</vt:lpstr>
      <vt:lpstr>Activadores de la secreción </vt:lpstr>
      <vt:lpstr>Inhibidores de la secreción </vt:lpstr>
      <vt:lpstr>Usos Actuales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Cáncer: la pérdida del control del crecimiento</dc:title>
  <dc:creator>jero</dc:creator>
  <cp:lastModifiedBy>Vale</cp:lastModifiedBy>
  <cp:revision>45</cp:revision>
  <dcterms:created xsi:type="dcterms:W3CDTF">2014-10-25T16:23:12Z</dcterms:created>
  <dcterms:modified xsi:type="dcterms:W3CDTF">2014-11-04T03:18:08Z</dcterms:modified>
</cp:coreProperties>
</file>