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72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78CDA-782A-4A74-B917-C72207F358E9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4831-2631-4947-9B9B-03F3F0E39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4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1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15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63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29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844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23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46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2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70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54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46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73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21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00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78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47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36F7-E2DF-4387-BE34-B2C7F6AAA18D}" type="datetimeFigureOut">
              <a:rPr lang="es-MX" smtClean="0"/>
              <a:t>10/10/2014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B3CE334-5B74-489A-B0CE-BE3909647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76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allcoo.com/cartoon/Abstract_backgrounds_12_1920x1200/wallpapers/1600x1200/abstract_colour_background_Stock%20colour_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8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eb4bio.com/assets/reticulo_endoplasmico_nucleo_02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7" b="89941" l="9961" r="89941">
                        <a14:foregroundMark x1="47266" y1="23535" x2="70020" y2="23340"/>
                        <a14:foregroundMark x1="72656" y1="23047" x2="55176" y2="20117"/>
                        <a14:foregroundMark x1="48047" y1="22070" x2="56445" y2="17090"/>
                        <a14:foregroundMark x1="60645" y1="17090" x2="54199" y2="17578"/>
                        <a14:backgroundMark x1="28516" y1="26758" x2="57617" y2="6250"/>
                        <a14:backgroundMark x1="18652" y1="71191" x2="55664" y2="78320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15061" r="13259" b="22157"/>
          <a:stretch/>
        </p:blipFill>
        <p:spPr bwMode="auto">
          <a:xfrm rot="20405255">
            <a:off x="5441370" y="331266"/>
            <a:ext cx="4699201" cy="39260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3F4"/>
              </a:clrFrom>
              <a:clrTo>
                <a:srgbClr val="F7F3F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585">
            <a:off x="2105693" y="-210276"/>
            <a:ext cx="5078288" cy="2849484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5339" r="1458" b="80859"/>
          <a:stretch/>
        </p:blipFill>
        <p:spPr>
          <a:xfrm>
            <a:off x="-78942" y="5532269"/>
            <a:ext cx="12423342" cy="139119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13 CuadroTexto"/>
          <p:cNvSpPr txBox="1"/>
          <p:nvPr/>
        </p:nvSpPr>
        <p:spPr>
          <a:xfrm>
            <a:off x="2762665" y="154200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UNIVERSIDAD AUTONOMA DE CHIAPAS</a:t>
            </a:r>
          </a:p>
          <a:p>
            <a:pPr algn="ctr"/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FACULTAD DE CIENCIAS QUIMICAS</a:t>
            </a:r>
          </a:p>
          <a:p>
            <a:pPr algn="ctr"/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EXTENSION OCOZOCOAUTLA</a:t>
            </a:r>
          </a:p>
        </p:txBody>
      </p:sp>
      <p:sp>
        <p:nvSpPr>
          <p:cNvPr id="8" name="14 CuadroTexto"/>
          <p:cNvSpPr txBox="1"/>
          <p:nvPr/>
        </p:nvSpPr>
        <p:spPr>
          <a:xfrm>
            <a:off x="7151431" y="4111729"/>
            <a:ext cx="3457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BIOQUIMICA</a:t>
            </a:r>
          </a:p>
          <a:p>
            <a:pPr algn="ctr"/>
            <a:endParaRPr lang="es-MX" sz="2000" dirty="0">
              <a:solidFill>
                <a:schemeClr val="tx2">
                  <a:lumMod val="75000"/>
                </a:schemeClr>
              </a:solidFill>
              <a:latin typeface="Juice ITC" pitchFamily="82" charset="0"/>
            </a:endParaRPr>
          </a:p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COUTIÑO DIANA</a:t>
            </a:r>
          </a:p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DOMINGUEZ ZULEIMA</a:t>
            </a:r>
          </a:p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PEREZ FLORINDA</a:t>
            </a:r>
          </a:p>
          <a:p>
            <a:pPr algn="ctr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Juice ITC" pitchFamily="82" charset="0"/>
              </a:rPr>
              <a:t>RUIZ VALERIA 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Juice ITC" pitchFamily="82" charset="0"/>
            </a:endParaRPr>
          </a:p>
        </p:txBody>
      </p:sp>
      <p:pic>
        <p:nvPicPr>
          <p:cNvPr id="11" name="Picture 4" descr="http://ambermd.org/tutorials/advanced/tutorial16/include/Lipid_Bilayer.jp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13" b="92319" l="4216" r="93929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616">
            <a:off x="-306180" y="1539935"/>
            <a:ext cx="6640080" cy="37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34787" y="2822136"/>
            <a:ext cx="79224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METABOLISMO DE </a:t>
            </a:r>
            <a:r>
              <a:rPr lang="es-MX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LIPIDOS</a:t>
            </a:r>
          </a:p>
          <a:p>
            <a:pPr algn="ctr"/>
            <a:r>
              <a:rPr lang="es-MX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B-oxidación</a:t>
            </a:r>
            <a:endParaRPr lang="es-MX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5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264" y="3830416"/>
            <a:ext cx="5985568" cy="118153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93283" y="411171"/>
            <a:ext cx="45560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TRIGLICERIDO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1600632"/>
            <a:ext cx="2390775" cy="3324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83" y="1762990"/>
            <a:ext cx="6284335" cy="10000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264" y="2607979"/>
            <a:ext cx="3686608" cy="130952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97727" y="5011949"/>
            <a:ext cx="615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1-palmitoil, 2-perlagonil, 3-linolenicil glicerol</a:t>
            </a:r>
            <a:endParaRPr lang="es-MX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713226" y="6255327"/>
            <a:ext cx="619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Bienvenido al Viaje de Beta-Oxidación con un Triglicérido</a:t>
            </a:r>
            <a:endParaRPr lang="es-MX" dirty="0"/>
          </a:p>
        </p:txBody>
      </p:sp>
      <p:cxnSp>
        <p:nvCxnSpPr>
          <p:cNvPr id="3" name="Conector recto de flecha 2"/>
          <p:cNvCxnSpPr>
            <a:stCxn id="10" idx="2"/>
          </p:cNvCxnSpPr>
          <p:nvPr/>
        </p:nvCxnSpPr>
        <p:spPr>
          <a:xfrm>
            <a:off x="5673436" y="5473614"/>
            <a:ext cx="0" cy="781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opm.phar.umich.edu/images/proteins/1lb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57" y="5360659"/>
            <a:ext cx="1056539" cy="9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3213056" y="5679804"/>
            <a:ext cx="235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Lipasa Pancreática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71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572" y="3807545"/>
            <a:ext cx="5985568" cy="11815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47" y="467884"/>
            <a:ext cx="2390775" cy="3324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519" y="535536"/>
            <a:ext cx="6284335" cy="10000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118" y="2042905"/>
            <a:ext cx="3686608" cy="130952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7447" y="3807545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Glicerol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5903968" y="1535575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Acido Palmítico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03077" y="3121100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Acido </a:t>
            </a:r>
            <a:r>
              <a:rPr lang="es-MX" dirty="0" err="1" smtClean="0"/>
              <a:t>Pelargonico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703077" y="4804412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Acido  </a:t>
            </a:r>
            <a:r>
              <a:rPr lang="es-MX" dirty="0" err="1" smtClean="0"/>
              <a:t>Linolenico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299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76945" y="311727"/>
            <a:ext cx="702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 DEL GLICEROL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73" y="935182"/>
            <a:ext cx="9135077" cy="55903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83726" y="5881255"/>
            <a:ext cx="241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Continua con Glucolisis vs Gluconeogénesis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7294417" y="657507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/>
              <a:t>http://medbioqui11.files.wordpress.com/2011/05/sd-tag11.pdf</a:t>
            </a:r>
          </a:p>
        </p:txBody>
      </p:sp>
    </p:spTree>
    <p:extLst>
      <p:ext uri="{BB962C8B-B14F-4D97-AF65-F5344CB8AC3E}">
        <p14:creationId xmlns:p14="http://schemas.microsoft.com/office/powerpoint/2010/main" val="409767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7429" y="296872"/>
            <a:ext cx="4216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PRODUCCIÓN DE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ENERGÍA</a:t>
            </a:r>
          </a:p>
          <a:p>
            <a:r>
              <a:rPr lang="es-MX" dirty="0" smtClean="0"/>
              <a:t>Si la vía del Glicerol Continua con Glucolisis</a:t>
            </a:r>
            <a:endParaRPr lang="es-MX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https://fbcdn-sphotos-h-a.akamaihd.net/hphotos-ak-xpa1/v/t34.0-12/10603417_766326080080977_3883076365904382619_n.jpg?oh=946ba81e20728acc02284a2d8e04fc48&amp;oe=543ABF56&amp;__gda__=1413139712_950fb9309ab5e958b065f92d5fde279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38" b="33438" l="33507" r="6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17021" r="35411" b="47979"/>
          <a:stretch/>
        </p:blipFill>
        <p:spPr bwMode="auto">
          <a:xfrm>
            <a:off x="2068082" y="4507066"/>
            <a:ext cx="820592" cy="14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259461" y="4771332"/>
            <a:ext cx="43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ATP</a:t>
            </a:r>
            <a:endParaRPr lang="es-MX" sz="11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16014"/>
              </p:ext>
            </p:extLst>
          </p:nvPr>
        </p:nvGraphicFramePr>
        <p:xfrm>
          <a:off x="1844964" y="1052176"/>
          <a:ext cx="8128000" cy="5217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PÉRDIDA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Producto</a:t>
                      </a:r>
                      <a:r>
                        <a:rPr lang="es-MX" baseline="0" dirty="0" smtClean="0"/>
                        <a:t> (conversión a G3P)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PRODUCTOS (Glucolisis)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CICLO DE KREBS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ATP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2 ATP</a:t>
                      </a:r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3 ATP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-1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ATP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+0 ATP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+8ATP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+12 </a:t>
                      </a:r>
                      <a:r>
                        <a:rPr lang="es-MX" dirty="0" smtClean="0"/>
                        <a:t>ATP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=19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smtClean="0"/>
                        <a:t>ATP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4" descr="https://fbcdn-sphotos-h-a.akamaihd.net/hphotos-ak-xpa1/v/t34.0-12/10603417_766326080080977_3883076365904382619_n.jpg?oh=946ba81e20728acc02284a2d8e04fc48&amp;oe=543ABF56&amp;__gda__=1413139712_950fb9309ab5e958b065f92d5fde279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38" b="33438" l="33507" r="6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17021" r="35411" b="47979"/>
          <a:stretch/>
        </p:blipFill>
        <p:spPr bwMode="auto">
          <a:xfrm>
            <a:off x="6716697" y="4242800"/>
            <a:ext cx="820592" cy="14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908076" y="4507066"/>
            <a:ext cx="43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ATP</a:t>
            </a:r>
            <a:endParaRPr lang="es-MX" sz="1100" dirty="0"/>
          </a:p>
        </p:txBody>
      </p:sp>
      <p:pic>
        <p:nvPicPr>
          <p:cNvPr id="14" name="Picture 6" descr="https://fbcdn-sphotos-h-a.akamaihd.net/hphotos-ak-xpa1/v/t34.0-12/10665213_766351200078465_5616397448972601825_n.jpg?oh=1e05d7524232dd714cc712a58c0ac7f6&amp;oe=543AB9D7&amp;__gda__=1413132865_9d13fd6a9c1cd7cb4d10a6a6c7d71b5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96" r="4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6579">
            <a:off x="3842967" y="704428"/>
            <a:ext cx="1906628" cy="31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de flecha 14"/>
          <p:cNvCxnSpPr/>
          <p:nvPr/>
        </p:nvCxnSpPr>
        <p:spPr>
          <a:xfrm flipV="1">
            <a:off x="5992269" y="3693827"/>
            <a:ext cx="713230" cy="8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s://fbcdn-sphotos-h-a.akamaihd.net/hphotos-ak-xfa1/v/t34.0-12/1391452_766351143411804_6940345478440948537_n.jpg?oh=11ec7d5be26f244ae3eb8a845f05b171&amp;oe=543AA0F2&amp;__gda__=1413153593_8c140fcc5a6d25bf25eef242cd45c3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96" r="52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75939" y="440778"/>
            <a:ext cx="1746052" cy="29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fbcdn-sphotos-h-a.akamaihd.net/hphotos-ak-xpa1/v/t34.0-12/10665213_766351200078465_5616397448972601825_n.jpg?oh=1e05d7524232dd714cc712a58c0ac7f6&amp;oe=543AB9D7&amp;__gda__=1413132865_9d13fd6a9c1cd7cb4d10a6a6c7d71b5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96" r="4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6579">
            <a:off x="5395570" y="865423"/>
            <a:ext cx="1906628" cy="31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fbcdn-sphotos-h-a.akamaihd.net/hphotos-ak-xpa1/v/t34.0-12/10665213_766351200078465_5616397448972601825_n.jpg?oh=1e05d7524232dd714cc712a58c0ac7f6&amp;oe=543AB9D7&amp;__gda__=1413132865_9d13fd6a9c1cd7cb4d10a6a6c7d71b5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96" r="4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6579">
            <a:off x="5826007" y="1810600"/>
            <a:ext cx="1697019" cy="28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fbcdn-sphotos-h-a.akamaihd.net/hphotos-ak-xpa1/v/t34.0-12/10665213_766351200078465_5616397448972601825_n.jpg?oh=1e05d7524232dd714cc712a58c0ac7f6&amp;oe=543AB9D7&amp;__gda__=1413132865_9d13fd6a9c1cd7cb4d10a6a6c7d71b5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96" r="4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6579">
            <a:off x="6356459" y="1183495"/>
            <a:ext cx="1617210" cy="26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ector recto de flecha 19"/>
          <p:cNvCxnSpPr/>
          <p:nvPr/>
        </p:nvCxnSpPr>
        <p:spPr>
          <a:xfrm>
            <a:off x="7690099" y="2446207"/>
            <a:ext cx="15644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7948281" y="3401421"/>
            <a:ext cx="10480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31516"/>
              </p:ext>
            </p:extLst>
          </p:nvPr>
        </p:nvGraphicFramePr>
        <p:xfrm>
          <a:off x="290945" y="5361709"/>
          <a:ext cx="1496291" cy="394855"/>
        </p:xfrm>
        <a:graphic>
          <a:graphicData uri="http://schemas.openxmlformats.org/drawingml/2006/table">
            <a:tbl>
              <a:tblPr/>
              <a:tblGrid>
                <a:gridCol w="1496291"/>
              </a:tblGrid>
              <a:tr h="394855">
                <a:tc>
                  <a:txBody>
                    <a:bodyPr/>
                    <a:lstStyle/>
                    <a:p>
                      <a:r>
                        <a:rPr lang="es-MX" dirty="0" smtClean="0"/>
                        <a:t>TOTAL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5" name="Picture 4" descr="https://fbcdn-sphotos-h-a.akamaihd.net/hphotos-ak-xpa1/v/t34.0-12/10603417_766326080080977_3883076365904382619_n.jpg?oh=946ba81e20728acc02284a2d8e04fc48&amp;oe=543ABF56&amp;__gda__=1413139712_950fb9309ab5e958b065f92d5fde279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38" b="33438" l="33507" r="6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17021" r="35411" b="47979"/>
          <a:stretch/>
        </p:blipFill>
        <p:spPr bwMode="auto">
          <a:xfrm>
            <a:off x="4966429" y="4330313"/>
            <a:ext cx="820592" cy="14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5157808" y="4594579"/>
            <a:ext cx="43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ATP</a:t>
            </a:r>
            <a:endParaRPr lang="es-MX" sz="1100" dirty="0"/>
          </a:p>
        </p:txBody>
      </p:sp>
      <p:pic>
        <p:nvPicPr>
          <p:cNvPr id="27" name="Picture 4" descr="https://fbcdn-sphotos-h-a.akamaihd.net/hphotos-ak-xpa1/v/t34.0-12/10603417_766326080080977_3883076365904382619_n.jpg?oh=946ba81e20728acc02284a2d8e04fc48&amp;oe=543ABF56&amp;__gda__=1413139712_950fb9309ab5e958b065f92d5fde279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38" b="33438" l="33507" r="6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17021" r="35411" b="47979"/>
          <a:stretch/>
        </p:blipFill>
        <p:spPr bwMode="auto">
          <a:xfrm>
            <a:off x="5020971" y="5014462"/>
            <a:ext cx="820592" cy="14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5212350" y="5278728"/>
            <a:ext cx="43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ATP</a:t>
            </a:r>
            <a:endParaRPr lang="es-MX" sz="1100" dirty="0"/>
          </a:p>
        </p:txBody>
      </p:sp>
      <p:pic>
        <p:nvPicPr>
          <p:cNvPr id="2050" name="Picture 2" descr="http://www.bioquimicaqui11601.ucv.cl/unidades/glicolisis/Image95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r="66198" b="15343"/>
          <a:stretch/>
        </p:blipFill>
        <p:spPr bwMode="auto">
          <a:xfrm>
            <a:off x="4959215" y="3250723"/>
            <a:ext cx="891269" cy="9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fbcdn-sphotos-h-a.akamaihd.net/hphotos-ak-xpa1/v/t34.0-12/10665213_766351200078465_5616397448972601825_n.jpg?oh=1e05d7524232dd714cc712a58c0ac7f6&amp;oe=543AB9D7&amp;__gda__=1413132865_9d13fd6a9c1cd7cb4d10a6a6c7d71b5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96" r="49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6579">
            <a:off x="4904218" y="1587620"/>
            <a:ext cx="1697019" cy="28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80923" y="296872"/>
            <a:ext cx="492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PRODUCCIÓN DE 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ENERGÍA</a:t>
            </a:r>
          </a:p>
          <a:p>
            <a:r>
              <a:rPr lang="es-MX" dirty="0" smtClean="0"/>
              <a:t>Si la vía del Glicerol Continua con Gluconeogénesis</a:t>
            </a:r>
            <a:endParaRPr lang="es-MX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https://fbcdn-sphotos-h-a.akamaihd.net/hphotos-ak-xpa1/v/t34.0-12/10603417_766326080080977_3883076365904382619_n.jpg?oh=946ba81e20728acc02284a2d8e04fc48&amp;oe=543ABF56&amp;__gda__=1413139712_950fb9309ab5e958b065f92d5fde279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38" b="33438" l="33507" r="62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4" t="17021" r="35411" b="47979"/>
          <a:stretch/>
        </p:blipFill>
        <p:spPr bwMode="auto">
          <a:xfrm>
            <a:off x="3834537" y="4610975"/>
            <a:ext cx="820592" cy="14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025916" y="4875241"/>
            <a:ext cx="43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ATP</a:t>
            </a:r>
            <a:endParaRPr lang="es-MX" sz="11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8901"/>
              </p:ext>
            </p:extLst>
          </p:nvPr>
        </p:nvGraphicFramePr>
        <p:xfrm>
          <a:off x="3611419" y="1156085"/>
          <a:ext cx="4876800" cy="5217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PÉRDIDA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Producto</a:t>
                      </a:r>
                      <a:r>
                        <a:rPr lang="es-MX" baseline="0" dirty="0" smtClean="0"/>
                        <a:t> (conversión a G3P)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PRODUCTOS (</a:t>
                      </a:r>
                      <a:r>
                        <a:rPr lang="es-MX" dirty="0" err="1" smtClean="0"/>
                        <a:t>Gluconeogenesis</a:t>
                      </a:r>
                      <a:r>
                        <a:rPr lang="es-MX" dirty="0" smtClean="0"/>
                        <a:t>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-1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ATP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-1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ATP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41715"/>
              </p:ext>
            </p:extLst>
          </p:nvPr>
        </p:nvGraphicFramePr>
        <p:xfrm>
          <a:off x="2057400" y="5465618"/>
          <a:ext cx="1496291" cy="394855"/>
        </p:xfrm>
        <a:graphic>
          <a:graphicData uri="http://schemas.openxmlformats.org/drawingml/2006/table">
            <a:tbl>
              <a:tblPr/>
              <a:tblGrid>
                <a:gridCol w="1496291"/>
              </a:tblGrid>
              <a:tr h="394855">
                <a:tc>
                  <a:txBody>
                    <a:bodyPr/>
                    <a:lstStyle/>
                    <a:p>
                      <a:r>
                        <a:rPr lang="es-MX" dirty="0" smtClean="0"/>
                        <a:t>TOTAL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57573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137</Words>
  <Application>Microsoft Office PowerPoint</Application>
  <PresentationFormat>Panorámica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Andalus</vt:lpstr>
      <vt:lpstr>Arial</vt:lpstr>
      <vt:lpstr>Arial</vt:lpstr>
      <vt:lpstr>Calibri</vt:lpstr>
      <vt:lpstr>Century Gothic</vt:lpstr>
      <vt:lpstr>Juice ITC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36</cp:revision>
  <dcterms:created xsi:type="dcterms:W3CDTF">2014-10-10T21:35:33Z</dcterms:created>
  <dcterms:modified xsi:type="dcterms:W3CDTF">2014-10-11T06:01:43Z</dcterms:modified>
</cp:coreProperties>
</file>