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57" r:id="rId3"/>
    <p:sldId id="258" r:id="rId4"/>
    <p:sldId id="259" r:id="rId5"/>
    <p:sldId id="260" r:id="rId6"/>
    <p:sldId id="274" r:id="rId7"/>
    <p:sldId id="261" r:id="rId8"/>
    <p:sldId id="268" r:id="rId9"/>
    <p:sldId id="263" r:id="rId10"/>
    <p:sldId id="269" r:id="rId11"/>
    <p:sldId id="275" r:id="rId12"/>
    <p:sldId id="276" r:id="rId13"/>
    <p:sldId id="270" r:id="rId14"/>
    <p:sldId id="272" r:id="rId15"/>
    <p:sldId id="273" r:id="rId16"/>
    <p:sldId id="265" r:id="rId17"/>
    <p:sldId id="266" r:id="rId18"/>
    <p:sldId id="271"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9" d="100"/>
          <a:sy n="59" d="100"/>
        </p:scale>
        <p:origin x="-456"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B5652-B846-4C6F-BCA3-8A24A7DDE66C}" type="datetimeFigureOut">
              <a:rPr lang="es-MX" smtClean="0"/>
              <a:t>18/10/2014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58328-66C1-430A-837F-E8E238FC3B8D}" type="slidenum">
              <a:rPr lang="es-MX" smtClean="0"/>
              <a:t>‹Nº›</a:t>
            </a:fld>
            <a:endParaRPr lang="es-MX"/>
          </a:p>
        </p:txBody>
      </p:sp>
    </p:spTree>
    <p:extLst>
      <p:ext uri="{BB962C8B-B14F-4D97-AF65-F5344CB8AC3E}">
        <p14:creationId xmlns:p14="http://schemas.microsoft.com/office/powerpoint/2010/main" val="223548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9B58328-66C1-430A-837F-E8E238FC3B8D}" type="slidenum">
              <a:rPr lang="es-MX" smtClean="0"/>
              <a:t>1</a:t>
            </a:fld>
            <a:endParaRPr lang="es-MX"/>
          </a:p>
        </p:txBody>
      </p:sp>
    </p:spTree>
    <p:extLst>
      <p:ext uri="{BB962C8B-B14F-4D97-AF65-F5344CB8AC3E}">
        <p14:creationId xmlns:p14="http://schemas.microsoft.com/office/powerpoint/2010/main" val="164741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9B58328-66C1-430A-837F-E8E238FC3B8D}" type="slidenum">
              <a:rPr lang="es-MX" smtClean="0"/>
              <a:t>7</a:t>
            </a:fld>
            <a:endParaRPr lang="es-MX"/>
          </a:p>
        </p:txBody>
      </p:sp>
    </p:spTree>
    <p:extLst>
      <p:ext uri="{BB962C8B-B14F-4D97-AF65-F5344CB8AC3E}">
        <p14:creationId xmlns:p14="http://schemas.microsoft.com/office/powerpoint/2010/main" val="335438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1085391-298C-49B8-921D-9DAD5CE4B839}" type="slidenum">
              <a:rPr lang="es-MX" smtClean="0"/>
              <a:t>12</a:t>
            </a:fld>
            <a:endParaRPr lang="es-MX"/>
          </a:p>
        </p:txBody>
      </p:sp>
    </p:spTree>
    <p:extLst>
      <p:ext uri="{BB962C8B-B14F-4D97-AF65-F5344CB8AC3E}">
        <p14:creationId xmlns:p14="http://schemas.microsoft.com/office/powerpoint/2010/main" val="415288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B191FCC-EA67-48AC-9216-B61B504B172C}" type="datetimeFigureOut">
              <a:rPr lang="es-MX" smtClean="0"/>
              <a:t>18/10/2014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277596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B191FCC-EA67-48AC-9216-B61B504B172C}" type="datetimeFigureOut">
              <a:rPr lang="es-MX" smtClean="0"/>
              <a:t>18/10/2014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395281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199"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B191FCC-EA67-48AC-9216-B61B504B172C}" type="datetimeFigureOut">
              <a:rPr lang="es-MX" smtClean="0"/>
              <a:t>18/10/2014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69670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B191FCC-EA67-48AC-9216-B61B504B172C}" type="datetimeFigureOut">
              <a:rPr lang="es-MX" smtClean="0"/>
              <a:t>18/10/2014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244728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2"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B191FCC-EA67-48AC-9216-B61B504B172C}" type="datetimeFigureOut">
              <a:rPr lang="es-MX" smtClean="0"/>
              <a:t>18/10/2014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185885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B191FCC-EA67-48AC-9216-B61B504B172C}" type="datetimeFigureOut">
              <a:rPr lang="es-MX" smtClean="0"/>
              <a:t>18/10/2014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413097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9"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6"/>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2" y="2505076"/>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B191FCC-EA67-48AC-9216-B61B504B172C}" type="datetimeFigureOut">
              <a:rPr lang="es-MX" smtClean="0"/>
              <a:t>18/10/2014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328702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B191FCC-EA67-48AC-9216-B61B504B172C}" type="datetimeFigureOut">
              <a:rPr lang="es-MX" smtClean="0"/>
              <a:t>18/10/2014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34991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B191FCC-EA67-48AC-9216-B61B504B172C}" type="datetimeFigureOut">
              <a:rPr lang="es-MX" smtClean="0"/>
              <a:t>18/10/2014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322062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B191FCC-EA67-48AC-9216-B61B504B172C}" type="datetimeFigureOut">
              <a:rPr lang="es-MX" smtClean="0"/>
              <a:t>18/10/2014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152475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90" y="457200"/>
            <a:ext cx="3932236"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s-MX"/>
          </a:p>
        </p:txBody>
      </p:sp>
      <p:sp>
        <p:nvSpPr>
          <p:cNvPr id="4" name="Marcador de texto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B191FCC-EA67-48AC-9216-B61B504B172C}" type="datetimeFigureOut">
              <a:rPr lang="es-MX" smtClean="0"/>
              <a:t>18/10/2014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1E9F751-D070-48C3-AE6C-64CA986EBD65}" type="slidenum">
              <a:rPr lang="es-MX" smtClean="0"/>
              <a:t>‹Nº›</a:t>
            </a:fld>
            <a:endParaRPr lang="es-MX"/>
          </a:p>
        </p:txBody>
      </p:sp>
    </p:spTree>
    <p:extLst>
      <p:ext uri="{BB962C8B-B14F-4D97-AF65-F5344CB8AC3E}">
        <p14:creationId xmlns:p14="http://schemas.microsoft.com/office/powerpoint/2010/main" val="159985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91FCC-EA67-48AC-9216-B61B504B172C}" type="datetimeFigureOut">
              <a:rPr lang="es-MX" smtClean="0"/>
              <a:t>18/10/2014</a:t>
            </a:fld>
            <a:endParaRPr lang="es-MX"/>
          </a:p>
        </p:txBody>
      </p:sp>
      <p:sp>
        <p:nvSpPr>
          <p:cNvPr id="5" name="Marcador de pie de página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9F751-D070-48C3-AE6C-64CA986EBD65}" type="slidenum">
              <a:rPr lang="es-MX" smtClean="0"/>
              <a:t>‹Nº›</a:t>
            </a:fld>
            <a:endParaRPr lang="es-MX"/>
          </a:p>
        </p:txBody>
      </p:sp>
    </p:spTree>
    <p:extLst>
      <p:ext uri="{BB962C8B-B14F-4D97-AF65-F5344CB8AC3E}">
        <p14:creationId xmlns:p14="http://schemas.microsoft.com/office/powerpoint/2010/main" val="356770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image" Target="../media/image37.png"/><Relationship Id="rId21" Type="http://schemas.microsoft.com/office/2007/relationships/hdphoto" Target="../media/hdphoto14.wdp"/><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6.png"/><Relationship Id="rId2" Type="http://schemas.openxmlformats.org/officeDocument/2006/relationships/notesSlide" Target="../notesSlides/notesSlide3.xml"/><Relationship Id="rId16" Type="http://schemas.microsoft.com/office/2007/relationships/hdphoto" Target="../media/hdphoto12.wdp"/><Relationship Id="rId20" Type="http://schemas.openxmlformats.org/officeDocument/2006/relationships/image" Target="../media/image47.png"/><Relationship Id="rId1" Type="http://schemas.openxmlformats.org/officeDocument/2006/relationships/slideLayout" Target="../slideLayouts/slideLayout2.xml"/><Relationship Id="rId6" Type="http://schemas.microsoft.com/office/2007/relationships/hdphoto" Target="../media/hdphoto8.wdp"/><Relationship Id="rId11" Type="http://schemas.microsoft.com/office/2007/relationships/hdphoto" Target="../media/hdphoto10.wdp"/><Relationship Id="rId5" Type="http://schemas.openxmlformats.org/officeDocument/2006/relationships/image" Target="../media/image38.png"/><Relationship Id="rId15" Type="http://schemas.openxmlformats.org/officeDocument/2006/relationships/image" Target="../media/image44.png"/><Relationship Id="rId10" Type="http://schemas.openxmlformats.org/officeDocument/2006/relationships/image" Target="../media/image40.png"/><Relationship Id="rId19" Type="http://schemas.microsoft.com/office/2007/relationships/hdphoto" Target="../media/hdphoto13.wdp"/><Relationship Id="rId4" Type="http://schemas.microsoft.com/office/2007/relationships/hdphoto" Target="../media/hdphoto7.wdp"/><Relationship Id="rId9" Type="http://schemas.openxmlformats.org/officeDocument/2006/relationships/image" Target="../media/image41.png"/><Relationship Id="rId14" Type="http://schemas.microsoft.com/office/2007/relationships/hdphoto" Target="../media/hdphoto11.wdp"/></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4" Type="http://schemas.openxmlformats.org/officeDocument/2006/relationships/image" Target="../media/image3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wallcoo.com/cartoon/Abstract_backgrounds_12_1920x1200/wallpapers/1600x1200/abstract_colour_background_Stock%20colour_7.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3453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eb4bio.com/assets/reticulo_endoplasmico_nucleo_02.jpg"/>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367" b="89941" l="9961" r="89941">
                        <a14:foregroundMark x1="47266" y1="23535" x2="70020" y2="23340"/>
                        <a14:foregroundMark x1="72656" y1="23047" x2="55176" y2="20117"/>
                        <a14:foregroundMark x1="48047" y1="22070" x2="56445" y2="17090"/>
                        <a14:foregroundMark x1="60645" y1="17090" x2="54199" y2="17578"/>
                        <a14:backgroundMark x1="28516" y1="26758" x2="57617" y2="6250"/>
                        <a14:backgroundMark x1="18652" y1="71191" x2="55664" y2="78320"/>
                      </a14:backgroundRemoval>
                    </a14:imgEffect>
                    <a14:imgEffect>
                      <a14:artisticCrisscrossEtching/>
                    </a14:imgEffect>
                    <a14:imgEffect>
                      <a14:sharpenSoften amount="-25000"/>
                    </a14:imgEffect>
                  </a14:imgLayer>
                </a14:imgProps>
              </a:ext>
              <a:ext uri="{28A0092B-C50C-407E-A947-70E740481C1C}">
                <a14:useLocalDpi xmlns:a14="http://schemas.microsoft.com/office/drawing/2010/main" val="0"/>
              </a:ext>
            </a:extLst>
          </a:blip>
          <a:srcRect l="11595" t="15061" r="13259" b="22157"/>
          <a:stretch/>
        </p:blipFill>
        <p:spPr bwMode="auto">
          <a:xfrm rot="20405255">
            <a:off x="6913240" y="124989"/>
            <a:ext cx="4699201" cy="39260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descr="http://www.genome.jp/Fig/pdb/pdb1hlg.png"/>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649715">
            <a:off x="-1413903" y="2015827"/>
            <a:ext cx="7248128" cy="5436096"/>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8" cstate="print">
            <a:clrChange>
              <a:clrFrom>
                <a:srgbClr val="F7F3F4"/>
              </a:clrFrom>
              <a:clrTo>
                <a:srgbClr val="F7F3F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361585">
            <a:off x="1483494" y="-476875"/>
            <a:ext cx="5078288" cy="2849484"/>
          </a:xfrm>
          <a:prstGeom prst="rect">
            <a:avLst/>
          </a:prstGeom>
        </p:spPr>
      </p:pic>
      <p:pic>
        <p:nvPicPr>
          <p:cNvPr id="10" name="Imagen 4"/>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GlowDiffused/>
                    </a14:imgEffect>
                    <a14:imgEffect>
                      <a14:brightnessContrast bright="40000"/>
                    </a14:imgEffect>
                  </a14:imgLayer>
                </a14:imgProps>
              </a:ext>
            </a:extLst>
          </a:blip>
          <a:srcRect t="5339" r="1458" b="80859"/>
          <a:stretch/>
        </p:blipFill>
        <p:spPr>
          <a:xfrm>
            <a:off x="-76337" y="6021289"/>
            <a:ext cx="12373145" cy="973439"/>
          </a:xfrm>
          <a:prstGeom prst="rect">
            <a:avLst/>
          </a:prstGeom>
          <a:effectLst>
            <a:softEdge rad="63500"/>
          </a:effectLst>
        </p:spPr>
      </p:pic>
      <p:sp>
        <p:nvSpPr>
          <p:cNvPr id="7" name="13 CuadroTexto"/>
          <p:cNvSpPr txBox="1"/>
          <p:nvPr/>
        </p:nvSpPr>
        <p:spPr>
          <a:xfrm>
            <a:off x="1685863" y="1326978"/>
            <a:ext cx="8820274" cy="1200329"/>
          </a:xfrm>
          <a:prstGeom prst="rect">
            <a:avLst/>
          </a:prstGeom>
          <a:noFill/>
        </p:spPr>
        <p:txBody>
          <a:bodyPr wrap="square" rtlCol="0">
            <a:spAutoFit/>
          </a:bodyPr>
          <a:lstStyle/>
          <a:p>
            <a:pPr algn="ctr"/>
            <a:r>
              <a:rPr lang="es-MX" sz="2800" b="1" dirty="0">
                <a:solidFill>
                  <a:schemeClr val="tx2">
                    <a:lumMod val="75000"/>
                  </a:schemeClr>
                </a:solidFill>
                <a:latin typeface="Juice ITC" pitchFamily="82" charset="0"/>
              </a:rPr>
              <a:t>UNIVERSIDAD AUTONOMA DE CHIAPAS</a:t>
            </a:r>
          </a:p>
          <a:p>
            <a:pPr algn="ctr"/>
            <a:r>
              <a:rPr lang="es-MX" sz="2400" b="1" dirty="0">
                <a:solidFill>
                  <a:schemeClr val="tx2">
                    <a:lumMod val="75000"/>
                  </a:schemeClr>
                </a:solidFill>
                <a:latin typeface="Juice ITC" pitchFamily="82" charset="0"/>
              </a:rPr>
              <a:t>FACULTAD DE CIENCIAS QUIMICAS</a:t>
            </a:r>
          </a:p>
          <a:p>
            <a:pPr algn="ctr"/>
            <a:r>
              <a:rPr lang="es-MX" sz="2000" b="1" dirty="0">
                <a:solidFill>
                  <a:schemeClr val="tx2">
                    <a:lumMod val="75000"/>
                  </a:schemeClr>
                </a:solidFill>
                <a:latin typeface="Juice ITC" pitchFamily="82" charset="0"/>
              </a:rPr>
              <a:t>EXTENSION OCOZOCOAUTLA</a:t>
            </a:r>
          </a:p>
        </p:txBody>
      </p:sp>
      <p:sp>
        <p:nvSpPr>
          <p:cNvPr id="8" name="14 CuadroTexto"/>
          <p:cNvSpPr txBox="1"/>
          <p:nvPr/>
        </p:nvSpPr>
        <p:spPr>
          <a:xfrm>
            <a:off x="7149614" y="4267426"/>
            <a:ext cx="3457972" cy="1938992"/>
          </a:xfrm>
          <a:prstGeom prst="rect">
            <a:avLst/>
          </a:prstGeom>
          <a:noFill/>
        </p:spPr>
        <p:txBody>
          <a:bodyPr wrap="square" rtlCol="0">
            <a:spAutoFit/>
          </a:bodyPr>
          <a:lstStyle/>
          <a:p>
            <a:pPr algn="ctr"/>
            <a:r>
              <a:rPr lang="es-MX" sz="2000" dirty="0">
                <a:solidFill>
                  <a:schemeClr val="tx2">
                    <a:lumMod val="75000"/>
                  </a:schemeClr>
                </a:solidFill>
                <a:latin typeface="Juice ITC" pitchFamily="82" charset="0"/>
              </a:rPr>
              <a:t>BIOQUIMICA</a:t>
            </a:r>
          </a:p>
          <a:p>
            <a:pPr algn="ctr"/>
            <a:endParaRPr lang="es-MX" sz="2000" dirty="0">
              <a:solidFill>
                <a:schemeClr val="tx2">
                  <a:lumMod val="75000"/>
                </a:schemeClr>
              </a:solidFill>
              <a:latin typeface="Juice ITC" pitchFamily="82" charset="0"/>
            </a:endParaRPr>
          </a:p>
          <a:p>
            <a:pPr algn="ctr"/>
            <a:r>
              <a:rPr lang="es-MX" sz="2000" dirty="0">
                <a:solidFill>
                  <a:schemeClr val="tx2">
                    <a:lumMod val="75000"/>
                  </a:schemeClr>
                </a:solidFill>
                <a:latin typeface="Juice ITC" pitchFamily="82" charset="0"/>
              </a:rPr>
              <a:t>COUTIÑO DIANA</a:t>
            </a:r>
          </a:p>
          <a:p>
            <a:pPr algn="ctr"/>
            <a:r>
              <a:rPr lang="es-MX" sz="2000" dirty="0">
                <a:solidFill>
                  <a:schemeClr val="tx2">
                    <a:lumMod val="75000"/>
                  </a:schemeClr>
                </a:solidFill>
                <a:latin typeface="Juice ITC" pitchFamily="82" charset="0"/>
              </a:rPr>
              <a:t>DOMINGUEZ ZULEIMA</a:t>
            </a:r>
          </a:p>
          <a:p>
            <a:pPr algn="ctr"/>
            <a:r>
              <a:rPr lang="es-MX" sz="2000" dirty="0">
                <a:solidFill>
                  <a:schemeClr val="tx2">
                    <a:lumMod val="75000"/>
                  </a:schemeClr>
                </a:solidFill>
                <a:latin typeface="Juice ITC" pitchFamily="82" charset="0"/>
              </a:rPr>
              <a:t>PEREZ FLORINDA</a:t>
            </a:r>
          </a:p>
          <a:p>
            <a:pPr algn="ctr"/>
            <a:r>
              <a:rPr lang="es-MX" sz="2000" dirty="0">
                <a:solidFill>
                  <a:schemeClr val="tx2">
                    <a:lumMod val="75000"/>
                  </a:schemeClr>
                </a:solidFill>
                <a:latin typeface="Juice ITC" pitchFamily="82" charset="0"/>
              </a:rPr>
              <a:t>RUIZ VALERIA </a:t>
            </a:r>
            <a:endParaRPr lang="es-MX" sz="1600" dirty="0">
              <a:solidFill>
                <a:schemeClr val="tx2">
                  <a:lumMod val="75000"/>
                </a:schemeClr>
              </a:solidFill>
              <a:latin typeface="Juice ITC" pitchFamily="82" charset="0"/>
            </a:endParaRPr>
          </a:p>
        </p:txBody>
      </p:sp>
      <p:sp>
        <p:nvSpPr>
          <p:cNvPr id="2" name="CuadroTexto 1"/>
          <p:cNvSpPr txBox="1"/>
          <p:nvPr/>
        </p:nvSpPr>
        <p:spPr>
          <a:xfrm>
            <a:off x="2063085" y="2502813"/>
            <a:ext cx="9772635" cy="1015663"/>
          </a:xfrm>
          <a:prstGeom prst="rect">
            <a:avLst/>
          </a:prstGeom>
          <a:noFill/>
        </p:spPr>
        <p:txBody>
          <a:bodyPr wrap="square" rtlCol="0">
            <a:spAutoFit/>
          </a:bodyPr>
          <a:lstStyle/>
          <a:p>
            <a:pPr algn="ctr"/>
            <a:r>
              <a:rPr lang="es-MX" sz="6000" b="1" dirty="0" smtClean="0"/>
              <a:t>ACTIVIDAD INTEGRADORA</a:t>
            </a:r>
            <a:endParaRPr lang="es-MX" sz="6000" b="1" dirty="0"/>
          </a:p>
        </p:txBody>
      </p:sp>
      <p:sp>
        <p:nvSpPr>
          <p:cNvPr id="3" name="CuadroTexto 2"/>
          <p:cNvSpPr txBox="1"/>
          <p:nvPr/>
        </p:nvSpPr>
        <p:spPr>
          <a:xfrm>
            <a:off x="7672717" y="3332996"/>
            <a:ext cx="3953178" cy="369332"/>
          </a:xfrm>
          <a:prstGeom prst="rect">
            <a:avLst/>
          </a:prstGeom>
          <a:noFill/>
        </p:spPr>
        <p:txBody>
          <a:bodyPr wrap="square" rtlCol="0">
            <a:spAutoFit/>
          </a:bodyPr>
          <a:lstStyle/>
          <a:p>
            <a:r>
              <a:rPr lang="es-MX" dirty="0" smtClean="0"/>
              <a:t>Titular: Dra. Ana Olivia Cañas Urbina</a:t>
            </a:r>
            <a:endParaRPr lang="es-MX" dirty="0"/>
          </a:p>
        </p:txBody>
      </p:sp>
    </p:spTree>
    <p:extLst>
      <p:ext uri="{BB962C8B-B14F-4D97-AF65-F5344CB8AC3E}">
        <p14:creationId xmlns:p14="http://schemas.microsoft.com/office/powerpoint/2010/main" val="73923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
          <p:cNvSpPr txBox="1"/>
          <p:nvPr/>
        </p:nvSpPr>
        <p:spPr>
          <a:xfrm>
            <a:off x="270163" y="141399"/>
            <a:ext cx="11492346" cy="1200329"/>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6</a:t>
            </a:r>
            <a:r>
              <a:rPr lang="es-MX" sz="2400" b="1" dirty="0" smtClean="0">
                <a:latin typeface="Arial" panose="020B0604020202020204" pitchFamily="34" charset="0"/>
                <a:cs typeface="Arial" panose="020B0604020202020204" pitchFamily="34" charset="0"/>
              </a:rPr>
              <a:t>. </a:t>
            </a:r>
            <a:r>
              <a:rPr lang="es-MX" sz="2400" b="1" dirty="0" smtClean="0"/>
              <a:t>Asume </a:t>
            </a:r>
            <a:r>
              <a:rPr lang="es-MX" sz="2400" b="1" dirty="0"/>
              <a:t>que los ácidos grasos contenidos en las galletas que se comió Josimar son los mismos que describieron Ismael y </a:t>
            </a:r>
            <a:r>
              <a:rPr lang="es-MX" sz="2400" b="1" dirty="0" smtClean="0"/>
              <a:t>Jasiel </a:t>
            </a:r>
            <a:r>
              <a:rPr lang="es-MX" sz="2400" b="1" dirty="0"/>
              <a:t>en su tarea 9 ¿Cuántos moles de Acetil-CoA se producirán a partir de los ácidos grasos saturados</a:t>
            </a:r>
            <a:r>
              <a:rPr lang="es-MX" sz="2400" b="1" dirty="0" smtClean="0"/>
              <a:t>?</a:t>
            </a:r>
            <a:endParaRPr lang="es-MX" sz="2400" b="1" dirty="0">
              <a:latin typeface="Arial" panose="020B0604020202020204" pitchFamily="34" charset="0"/>
              <a:cs typeface="Arial" panose="020B0604020202020204" pitchFamily="34" charset="0"/>
            </a:endParaRPr>
          </a:p>
        </p:txBody>
      </p:sp>
      <p:sp>
        <p:nvSpPr>
          <p:cNvPr id="4" name="CuadroTexto 2"/>
          <p:cNvSpPr txBox="1"/>
          <p:nvPr/>
        </p:nvSpPr>
        <p:spPr>
          <a:xfrm>
            <a:off x="623455" y="1369438"/>
            <a:ext cx="10972800" cy="1477328"/>
          </a:xfrm>
          <a:prstGeom prst="rect">
            <a:avLst/>
          </a:prstGeom>
          <a:noFill/>
        </p:spPr>
        <p:txBody>
          <a:bodyPr wrap="square" rtlCol="0">
            <a:spAutoFit/>
          </a:bodyPr>
          <a:lstStyle/>
          <a:p>
            <a:r>
              <a:rPr lang="es-MX" dirty="0" smtClean="0"/>
              <a:t>Por cada porción hay 2.6 g </a:t>
            </a:r>
            <a:r>
              <a:rPr lang="es-MX" dirty="0"/>
              <a:t>de </a:t>
            </a:r>
            <a:r>
              <a:rPr lang="es-MX" dirty="0" smtClean="0"/>
              <a:t> grasas  saturadas ,como </a:t>
            </a:r>
            <a:r>
              <a:rPr lang="es-MX" dirty="0"/>
              <a:t>el paquete contiene 3.5 porciones entonces hay un total de  </a:t>
            </a:r>
            <a:r>
              <a:rPr lang="es-MX" dirty="0" smtClean="0"/>
              <a:t>9.1  </a:t>
            </a:r>
            <a:r>
              <a:rPr lang="es-MX" dirty="0"/>
              <a:t>g de </a:t>
            </a:r>
            <a:r>
              <a:rPr lang="es-MX" dirty="0" smtClean="0"/>
              <a:t>grasas  saturadas en </a:t>
            </a:r>
            <a:r>
              <a:rPr lang="es-MX" dirty="0"/>
              <a:t>todo el paquete</a:t>
            </a:r>
            <a:r>
              <a:rPr lang="es-MX" dirty="0" smtClean="0"/>
              <a:t>:</a:t>
            </a:r>
          </a:p>
          <a:p>
            <a:endParaRPr lang="es-MX" dirty="0"/>
          </a:p>
          <a:p>
            <a:endParaRPr lang="es-MX" dirty="0"/>
          </a:p>
          <a:p>
            <a:r>
              <a:rPr lang="es-MX" dirty="0"/>
              <a:t>	</a:t>
            </a:r>
          </a:p>
        </p:txBody>
      </p:sp>
      <mc:AlternateContent xmlns:mc="http://schemas.openxmlformats.org/markup-compatibility/2006" xmlns:a14="http://schemas.microsoft.com/office/drawing/2010/main">
        <mc:Choice Requires="a14">
          <p:sp>
            <p:nvSpPr>
              <p:cNvPr id="5" name="4 CuadroTexto"/>
              <p:cNvSpPr txBox="1"/>
              <p:nvPr/>
            </p:nvSpPr>
            <p:spPr>
              <a:xfrm>
                <a:off x="675284" y="2108102"/>
                <a:ext cx="10869142" cy="2772554"/>
              </a:xfrm>
              <a:prstGeom prst="rect">
                <a:avLst/>
              </a:prstGeom>
              <a:noFill/>
            </p:spPr>
            <p:txBody>
              <a:bodyPr wrap="square" rtlCol="0">
                <a:spAutoFit/>
              </a:bodyPr>
              <a:lstStyle/>
              <a:p>
                <a:pPr algn="just"/>
                <a:r>
                  <a:rPr lang="es-MX" dirty="0" smtClean="0"/>
                  <a:t>Si </a:t>
                </a:r>
                <a:r>
                  <a:rPr lang="es-MX" dirty="0"/>
                  <a:t>el acido enantico tiene un peso molecular de </a:t>
                </a:r>
                <a14:m>
                  <m:oMath xmlns:m="http://schemas.openxmlformats.org/officeDocument/2006/math">
                    <m:r>
                      <a:rPr lang="es-ES" i="1">
                        <a:latin typeface="Cambria Math"/>
                      </a:rPr>
                      <m:t>130</m:t>
                    </m:r>
                    <m:f>
                      <m:fPr>
                        <m:ctrlPr>
                          <a:rPr lang="es-ES" i="1">
                            <a:latin typeface="Cambria Math"/>
                          </a:rPr>
                        </m:ctrlPr>
                      </m:fPr>
                      <m:num>
                        <m:r>
                          <a:rPr lang="es-ES" i="1">
                            <a:latin typeface="Cambria Math"/>
                          </a:rPr>
                          <m:t>𝑔</m:t>
                        </m:r>
                      </m:num>
                      <m:den>
                        <m:r>
                          <a:rPr lang="es-ES" i="1">
                            <a:latin typeface="Cambria Math"/>
                          </a:rPr>
                          <m:t>𝑚𝑜𝑙</m:t>
                        </m:r>
                      </m:den>
                    </m:f>
                    <m:r>
                      <a:rPr lang="es-ES" i="1">
                        <a:latin typeface="Cambria Math"/>
                      </a:rPr>
                      <m:t> </m:t>
                    </m:r>
                  </m:oMath>
                </a14:m>
                <a:r>
                  <a:rPr lang="es-MX" dirty="0"/>
                  <a:t> y el acido </a:t>
                </a:r>
                <a:r>
                  <a:rPr lang="es-MX" dirty="0" smtClean="0"/>
                  <a:t>esteárico </a:t>
                </a:r>
                <a:r>
                  <a:rPr lang="es-MX" dirty="0"/>
                  <a:t>un peso molecular de </a:t>
                </a:r>
                <a14:m>
                  <m:oMath xmlns:m="http://schemas.openxmlformats.org/officeDocument/2006/math">
                    <m:r>
                      <a:rPr lang="es-ES" i="1">
                        <a:latin typeface="Cambria Math"/>
                      </a:rPr>
                      <m:t>284</m:t>
                    </m:r>
                    <m:f>
                      <m:fPr>
                        <m:ctrlPr>
                          <a:rPr lang="es-ES" i="1">
                            <a:latin typeface="Cambria Math"/>
                          </a:rPr>
                        </m:ctrlPr>
                      </m:fPr>
                      <m:num>
                        <m:r>
                          <a:rPr lang="es-ES" i="1">
                            <a:latin typeface="Cambria Math"/>
                          </a:rPr>
                          <m:t>𝑔</m:t>
                        </m:r>
                      </m:num>
                      <m:den>
                        <m:r>
                          <a:rPr lang="es-ES" i="1">
                            <a:latin typeface="Cambria Math"/>
                          </a:rPr>
                          <m:t>𝑚𝑜𝑙</m:t>
                        </m:r>
                      </m:den>
                    </m:f>
                  </m:oMath>
                </a14:m>
                <a:r>
                  <a:rPr lang="es-MX" dirty="0"/>
                  <a:t> el total de estos </a:t>
                </a:r>
                <a:r>
                  <a:rPr lang="es-MX" dirty="0" smtClean="0"/>
                  <a:t>ácidos </a:t>
                </a:r>
                <a:r>
                  <a:rPr lang="es-MX" dirty="0"/>
                  <a:t>grasos saturados es de </a:t>
                </a:r>
                <a14:m>
                  <m:oMath xmlns:m="http://schemas.openxmlformats.org/officeDocument/2006/math">
                    <m:r>
                      <a:rPr lang="es-ES" i="1">
                        <a:latin typeface="Cambria Math"/>
                      </a:rPr>
                      <m:t>414</m:t>
                    </m:r>
                    <m:f>
                      <m:fPr>
                        <m:ctrlPr>
                          <a:rPr lang="es-ES" i="1">
                            <a:latin typeface="Cambria Math"/>
                          </a:rPr>
                        </m:ctrlPr>
                      </m:fPr>
                      <m:num>
                        <m:r>
                          <a:rPr lang="es-ES" i="1">
                            <a:latin typeface="Cambria Math"/>
                          </a:rPr>
                          <m:t>𝑔</m:t>
                        </m:r>
                      </m:num>
                      <m:den>
                        <m:r>
                          <a:rPr lang="es-ES" i="1">
                            <a:latin typeface="Cambria Math"/>
                          </a:rPr>
                          <m:t>𝑚𝑜𝑙</m:t>
                        </m:r>
                      </m:den>
                    </m:f>
                    <m:r>
                      <a:rPr lang="es-MX" b="0" i="1" smtClean="0">
                        <a:latin typeface="Cambria Math" panose="02040503050406030204" pitchFamily="18" charset="0"/>
                      </a:rPr>
                      <m:t>,</m:t>
                    </m:r>
                  </m:oMath>
                </a14:m>
                <a:r>
                  <a:rPr lang="es-MX" dirty="0" smtClean="0"/>
                  <a:t> cada ácido graso pasa a B-Oxidación y el enantico da 2 vueltas produciendo 3 Acetil CoA, mientras que el ácido esteárico da 8 vueltas y produce 9 Acetil CoA, es decir por la totalidad de Ácidos Grasos Saturados producen 12 Acetil CoA</a:t>
                </a:r>
                <a:endParaRPr lang="es-MX" dirty="0"/>
              </a:p>
              <a:p>
                <a:pPr algn="just"/>
                <a:r>
                  <a:rPr lang="es-MX" dirty="0"/>
                  <a:t>Si </a:t>
                </a:r>
              </a:p>
              <a:p>
                <a:r>
                  <a:rPr lang="es-MX" dirty="0"/>
                  <a:t>414 g de acidos grasos saturados</a:t>
                </a:r>
                <a14:m>
                  <m:oMath xmlns:m="http://schemas.openxmlformats.org/officeDocument/2006/math">
                    <m:r>
                      <a:rPr lang="es-MX" i="1">
                        <a:latin typeface="Cambria Math" panose="02040503050406030204" pitchFamily="18" charset="0"/>
                        <a:ea typeface="Cambria Math" panose="02040503050406030204" pitchFamily="18" charset="0"/>
                      </a:rPr>
                      <m:t>→1</m:t>
                    </m:r>
                    <m:r>
                      <a:rPr lang="es-ES" i="1">
                        <a:latin typeface="Cambria Math"/>
                        <a:ea typeface="Cambria Math" panose="02040503050406030204" pitchFamily="18" charset="0"/>
                      </a:rPr>
                      <m:t>2 </m:t>
                    </m:r>
                    <m:r>
                      <a:rPr lang="es-ES" i="1">
                        <a:latin typeface="Cambria Math"/>
                        <a:ea typeface="Cambria Math" panose="02040503050406030204" pitchFamily="18" charset="0"/>
                      </a:rPr>
                      <m:t>𝑚𝑜𝑙</m:t>
                    </m:r>
                    <m:r>
                      <a:rPr lang="es-ES" i="1">
                        <a:latin typeface="Cambria Math"/>
                        <a:ea typeface="Cambria Math" panose="02040503050406030204" pitchFamily="18" charset="0"/>
                      </a:rPr>
                      <m:t> </m:t>
                    </m:r>
                    <m:r>
                      <a:rPr lang="es-ES" i="1">
                        <a:latin typeface="Cambria Math"/>
                        <a:ea typeface="Cambria Math" panose="02040503050406030204" pitchFamily="18" charset="0"/>
                      </a:rPr>
                      <m:t>𝑑𝑒</m:t>
                    </m:r>
                    <m:r>
                      <a:rPr lang="es-ES" i="1">
                        <a:latin typeface="Cambria Math"/>
                        <a:ea typeface="Cambria Math" panose="02040503050406030204" pitchFamily="18" charset="0"/>
                      </a:rPr>
                      <m:t> </m:t>
                    </m:r>
                    <m:r>
                      <a:rPr lang="es-ES" i="1">
                        <a:latin typeface="Cambria Math"/>
                        <a:ea typeface="Cambria Math" panose="02040503050406030204" pitchFamily="18" charset="0"/>
                      </a:rPr>
                      <m:t>𝐴𝑐𝑒𝑡𝑖𝑙</m:t>
                    </m:r>
                    <m:r>
                      <a:rPr lang="es-ES" i="1">
                        <a:latin typeface="Cambria Math"/>
                        <a:ea typeface="Cambria Math" panose="02040503050406030204" pitchFamily="18" charset="0"/>
                      </a:rPr>
                      <m:t> </m:t>
                    </m:r>
                    <m:r>
                      <a:rPr lang="es-ES" i="1">
                        <a:latin typeface="Cambria Math"/>
                        <a:ea typeface="Cambria Math" panose="02040503050406030204" pitchFamily="18" charset="0"/>
                      </a:rPr>
                      <m:t>𝐶</m:t>
                    </m:r>
                  </m:oMath>
                </a14:m>
                <a:endParaRPr lang="es-MX" dirty="0" smtClean="0">
                  <a:ea typeface="Cambria Math" panose="02040503050406030204" pitchFamily="18" charset="0"/>
                </a:endParaRPr>
              </a:p>
              <a:p>
                <a:r>
                  <a:rPr lang="es-MX" dirty="0" smtClean="0"/>
                  <a:t>           9.10 </a:t>
                </a:r>
                <a:r>
                  <a:rPr lang="es-MX" dirty="0"/>
                  <a:t>g de </a:t>
                </a:r>
                <a:r>
                  <a:rPr lang="es-MX" dirty="0" smtClean="0"/>
                  <a:t>grasas saturados </a:t>
                </a:r>
                <a14:m>
                  <m:oMath xmlns:m="http://schemas.openxmlformats.org/officeDocument/2006/math">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𝑥</m:t>
                    </m:r>
                  </m:oMath>
                </a14:m>
                <a:endParaRPr lang="es-MX" dirty="0" smtClean="0"/>
              </a:p>
              <a:p>
                <a:endParaRPr lang="es-MX" dirty="0"/>
              </a:p>
              <a:p>
                <a:r>
                  <a:rPr lang="es-MX" dirty="0"/>
                  <a:t>			</a:t>
                </a:r>
                <a14:m>
                  <m:oMath xmlns:m="http://schemas.openxmlformats.org/officeDocument/2006/math">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𝟐𝟔</m:t>
                    </m:r>
                  </m:oMath>
                </a14:m>
                <a:r>
                  <a:rPr lang="es-MX" b="1" dirty="0"/>
                  <a:t>mol de Acetil CoA</a:t>
                </a:r>
                <a:endParaRPr lang="es-ES" b="1" dirty="0"/>
              </a:p>
            </p:txBody>
          </p:sp>
        </mc:Choice>
        <mc:Fallback xmlns="">
          <p:sp>
            <p:nvSpPr>
              <p:cNvPr id="5" name="4 CuadroTexto"/>
              <p:cNvSpPr txBox="1">
                <a:spLocks noRot="1" noChangeAspect="1" noMove="1" noResize="1" noEditPoints="1" noAdjustHandles="1" noChangeArrowheads="1" noChangeShapeType="1" noTextEdit="1"/>
              </p:cNvSpPr>
              <p:nvPr/>
            </p:nvSpPr>
            <p:spPr>
              <a:xfrm>
                <a:off x="675284" y="2108102"/>
                <a:ext cx="10869142" cy="2772554"/>
              </a:xfrm>
              <a:prstGeom prst="rect">
                <a:avLst/>
              </a:prstGeom>
              <a:blipFill rotWithShape="0">
                <a:blip r:embed="rId2"/>
                <a:stretch>
                  <a:fillRect l="-505" r="-449" b="-2637"/>
                </a:stretch>
              </a:blipFill>
            </p:spPr>
            <p:txBody>
              <a:bodyPr/>
              <a:lstStyle/>
              <a:p>
                <a:r>
                  <a:rPr lang="es-MX">
                    <a:noFill/>
                  </a:rPr>
                  <a:t> </a:t>
                </a:r>
              </a:p>
            </p:txBody>
          </p:sp>
        </mc:Fallback>
      </mc:AlternateContent>
    </p:spTree>
    <p:extLst>
      <p:ext uri="{BB962C8B-B14F-4D97-AF65-F5344CB8AC3E}">
        <p14:creationId xmlns:p14="http://schemas.microsoft.com/office/powerpoint/2010/main" val="2771754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4902" y="260648"/>
            <a:ext cx="8927602"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2639615" y="6476415"/>
            <a:ext cx="6032252" cy="276999"/>
          </a:xfrm>
          <a:prstGeom prst="rect">
            <a:avLst/>
          </a:prstGeom>
          <a:noFill/>
        </p:spPr>
        <p:txBody>
          <a:bodyPr wrap="square" rtlCol="0">
            <a:spAutoFit/>
          </a:bodyPr>
          <a:lstStyle/>
          <a:p>
            <a:r>
              <a:rPr lang="es-MX" sz="1200" dirty="0"/>
              <a:t>Fig. 3 Esquema que representa una vuelta de la b-oxidación del ácido esteárico</a:t>
            </a:r>
          </a:p>
        </p:txBody>
      </p:sp>
    </p:spTree>
    <p:extLst>
      <p:ext uri="{BB962C8B-B14F-4D97-AF65-F5344CB8AC3E}">
        <p14:creationId xmlns:p14="http://schemas.microsoft.com/office/powerpoint/2010/main" val="320755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87488" y="4029"/>
            <a:ext cx="677108" cy="6853971"/>
          </a:xfrm>
          <a:prstGeom prst="rect">
            <a:avLst/>
          </a:prstGeom>
          <a:solidFill>
            <a:schemeClr val="accent2"/>
          </a:solidFill>
        </p:spPr>
        <p:txBody>
          <a:bodyPr vert="vert" wrap="square" rtlCol="0">
            <a:spAutoFit/>
          </a:bodyPr>
          <a:lstStyle/>
          <a:p>
            <a:pPr algn="ctr"/>
            <a:r>
              <a:rPr lang="es-MX" sz="3200" dirty="0"/>
              <a:t>Ultima vuelta del ácido enantico</a:t>
            </a:r>
          </a:p>
        </p:txBody>
      </p:sp>
      <p:sp>
        <p:nvSpPr>
          <p:cNvPr id="92" name="91 CuadroTexto"/>
          <p:cNvSpPr txBox="1"/>
          <p:nvPr/>
        </p:nvSpPr>
        <p:spPr>
          <a:xfrm>
            <a:off x="8671868" y="3486299"/>
            <a:ext cx="1996133" cy="3139321"/>
          </a:xfrm>
          <a:prstGeom prst="rect">
            <a:avLst/>
          </a:prstGeom>
          <a:noFill/>
        </p:spPr>
        <p:txBody>
          <a:bodyPr wrap="square" rtlCol="0">
            <a:spAutoFit/>
          </a:bodyPr>
          <a:lstStyle/>
          <a:p>
            <a:pPr algn="just"/>
            <a:r>
              <a:rPr lang="es-MX" dirty="0"/>
              <a:t>Por otro lado el acido enantico (7 carbonos) da 2 vueltas netas  y su ultima vuelta lo hace según lo representado en el esquema (Fig. 3) teniendo una producción de 3 ACoA.</a:t>
            </a:r>
          </a:p>
        </p:txBody>
      </p:sp>
      <p:grpSp>
        <p:nvGrpSpPr>
          <p:cNvPr id="96" name="95 Grupo"/>
          <p:cNvGrpSpPr/>
          <p:nvPr/>
        </p:nvGrpSpPr>
        <p:grpSpPr>
          <a:xfrm>
            <a:off x="2187888" y="21889"/>
            <a:ext cx="7364497" cy="6731525"/>
            <a:chOff x="663887" y="21888"/>
            <a:chExt cx="7364497" cy="6731525"/>
          </a:xfrm>
        </p:grpSpPr>
        <p:pic>
          <p:nvPicPr>
            <p:cNvPr id="5" name="Picture 5" descr="G:\Imágenes\Foto296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00" b="100000" l="0" r="97275"/>
                      </a14:imgEffect>
                    </a14:imgLayer>
                  </a14:imgProps>
                </a:ext>
                <a:ext uri="{28A0092B-C50C-407E-A947-70E740481C1C}">
                  <a14:useLocalDpi xmlns:a14="http://schemas.microsoft.com/office/drawing/2010/main" val="0"/>
                </a:ext>
              </a:extLst>
            </a:blip>
            <a:srcRect t="10220" r="2616" b="19049"/>
            <a:stretch/>
          </p:blipFill>
          <p:spPr bwMode="auto">
            <a:xfrm>
              <a:off x="1259632" y="21888"/>
              <a:ext cx="1228309" cy="674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mágenes\Foto296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5901" b="70326" l="6192" r="97071"/>
                      </a14:imgEffect>
                    </a14:imgLayer>
                  </a14:imgProps>
                </a:ext>
                <a:ext uri="{28A0092B-C50C-407E-A947-70E740481C1C}">
                  <a14:useLocalDpi xmlns:a14="http://schemas.microsoft.com/office/drawing/2010/main" val="0"/>
                </a:ext>
              </a:extLst>
            </a:blip>
            <a:srcRect l="3391" t="21174" r="7608" b="30028"/>
            <a:stretch/>
          </p:blipFill>
          <p:spPr bwMode="auto">
            <a:xfrm>
              <a:off x="970263" y="3499941"/>
              <a:ext cx="2036813" cy="7767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Imágenes\IMG-20141010-WA000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75" b="69688" l="3542" r="80208">
                          <a14:backgroundMark x1="44375" y1="41094" x2="68750" y2="46563"/>
                        </a14:backgroundRemoval>
                      </a14:imgEffect>
                      <a14:imgEffect>
                        <a14:brightnessContrast bright="20000"/>
                      </a14:imgEffect>
                    </a14:imgLayer>
                  </a14:imgProps>
                </a:ext>
                <a:ext uri="{28A0092B-C50C-407E-A947-70E740481C1C}">
                  <a14:useLocalDpi xmlns:a14="http://schemas.microsoft.com/office/drawing/2010/main" val="0"/>
                </a:ext>
              </a:extLst>
            </a:blip>
            <a:srcRect l="4243" t="2614" r="18484" b="35341"/>
            <a:stretch/>
          </p:blipFill>
          <p:spPr bwMode="auto">
            <a:xfrm>
              <a:off x="1403648" y="1690450"/>
              <a:ext cx="1224080" cy="80138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024717" y="37286"/>
              <a:ext cx="2376264" cy="307777"/>
            </a:xfrm>
            <a:prstGeom prst="rect">
              <a:avLst/>
            </a:prstGeom>
            <a:noFill/>
          </p:spPr>
          <p:txBody>
            <a:bodyPr wrap="square" rtlCol="0">
              <a:spAutoFit/>
            </a:bodyPr>
            <a:lstStyle/>
            <a:p>
              <a:r>
                <a:rPr lang="es-MX" sz="1400" b="1" dirty="0">
                  <a:solidFill>
                    <a:schemeClr val="accent4">
                      <a:lumMod val="75000"/>
                    </a:schemeClr>
                  </a:solidFill>
                </a:rPr>
                <a:t>Propionil-CoA</a:t>
              </a:r>
            </a:p>
          </p:txBody>
        </p:sp>
        <p:sp>
          <p:nvSpPr>
            <p:cNvPr id="19" name="18 CuadroTexto"/>
            <p:cNvSpPr txBox="1"/>
            <p:nvPr/>
          </p:nvSpPr>
          <p:spPr>
            <a:xfrm>
              <a:off x="1205626" y="4152413"/>
              <a:ext cx="1638182" cy="307777"/>
            </a:xfrm>
            <a:prstGeom prst="rect">
              <a:avLst/>
            </a:prstGeom>
            <a:noFill/>
          </p:spPr>
          <p:txBody>
            <a:bodyPr wrap="square" rtlCol="0">
              <a:spAutoFit/>
            </a:bodyPr>
            <a:lstStyle/>
            <a:p>
              <a:r>
                <a:rPr lang="es-MX" sz="1400" b="1" dirty="0">
                  <a:solidFill>
                    <a:schemeClr val="accent4">
                      <a:lumMod val="75000"/>
                    </a:schemeClr>
                  </a:solidFill>
                </a:rPr>
                <a:t>Metil malonil - CoA</a:t>
              </a:r>
            </a:p>
          </p:txBody>
        </p:sp>
        <p:sp>
          <p:nvSpPr>
            <p:cNvPr id="20" name="19 CuadroTexto"/>
            <p:cNvSpPr txBox="1"/>
            <p:nvPr/>
          </p:nvSpPr>
          <p:spPr>
            <a:xfrm>
              <a:off x="1205626" y="2410529"/>
              <a:ext cx="2448272" cy="307777"/>
            </a:xfrm>
            <a:prstGeom prst="rect">
              <a:avLst/>
            </a:prstGeom>
            <a:noFill/>
          </p:spPr>
          <p:txBody>
            <a:bodyPr wrap="square" rtlCol="0">
              <a:spAutoFit/>
            </a:bodyPr>
            <a:lstStyle/>
            <a:p>
              <a:r>
                <a:rPr lang="es-MX" sz="1400" b="1" dirty="0">
                  <a:solidFill>
                    <a:schemeClr val="accent4">
                      <a:lumMod val="75000"/>
                    </a:schemeClr>
                  </a:solidFill>
                </a:rPr>
                <a:t>3- metil malonil- CoA</a:t>
              </a:r>
            </a:p>
          </p:txBody>
        </p:sp>
        <p:cxnSp>
          <p:nvCxnSpPr>
            <p:cNvPr id="22" name="21 Conector recto de flecha"/>
            <p:cNvCxnSpPr/>
            <p:nvPr/>
          </p:nvCxnSpPr>
          <p:spPr>
            <a:xfrm flipH="1">
              <a:off x="1861859" y="764827"/>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27" name="26 Grupo"/>
            <p:cNvGrpSpPr/>
            <p:nvPr/>
          </p:nvGrpSpPr>
          <p:grpSpPr>
            <a:xfrm>
              <a:off x="663887" y="1072030"/>
              <a:ext cx="2832077" cy="555703"/>
              <a:chOff x="1960031" y="1289121"/>
              <a:chExt cx="2832077" cy="555703"/>
            </a:xfrm>
          </p:grpSpPr>
          <mc:AlternateContent xmlns:mc="http://schemas.openxmlformats.org/markup-compatibility/2006" xmlns:a14="http://schemas.microsoft.com/office/drawing/2010/main">
            <mc:Choice Requires="a14">
              <p:sp>
                <p:nvSpPr>
                  <p:cNvPr id="12" name="11 CuadroTexto"/>
                  <p:cNvSpPr txBox="1"/>
                  <p:nvPr/>
                </p:nvSpPr>
                <p:spPr>
                  <a:xfrm>
                    <a:off x="1960031" y="1289121"/>
                    <a:ext cx="883777" cy="276999"/>
                  </a:xfrm>
                  <a:prstGeom prst="rect">
                    <a:avLst/>
                  </a:prstGeom>
                  <a:noFill/>
                </p:spPr>
                <p:txBody>
                  <a:bodyPr wrap="square" rtlCol="0">
                    <a:spAutoFit/>
                  </a:bodyPr>
                  <a:lstStyle/>
                  <a:p>
                    <a:r>
                      <a:rPr lang="es-MX" sz="1200" dirty="0"/>
                      <a:t>ATP + C</a:t>
                    </a:r>
                    <a14:m>
                      <m:oMath xmlns:m="http://schemas.openxmlformats.org/officeDocument/2006/math">
                        <m:sSub>
                          <m:sSubPr>
                            <m:ctrlPr>
                              <a:rPr lang="es-MX" sz="1200" i="1">
                                <a:latin typeface="Cambria Math"/>
                              </a:rPr>
                            </m:ctrlPr>
                          </m:sSubPr>
                          <m:e>
                            <m:r>
                              <a:rPr lang="es-MX" sz="1200" i="1">
                                <a:latin typeface="Cambria Math"/>
                              </a:rPr>
                              <m:t>𝑂</m:t>
                            </m:r>
                          </m:e>
                          <m:sub>
                            <m:r>
                              <a:rPr lang="es-MX" sz="1200" i="1">
                                <a:latin typeface="Cambria Math"/>
                              </a:rPr>
                              <m:t>2</m:t>
                            </m:r>
                          </m:sub>
                        </m:sSub>
                      </m:oMath>
                    </a14:m>
                    <a:endParaRPr lang="es-MX" sz="1200" dirty="0"/>
                  </a:p>
                </p:txBody>
              </p:sp>
            </mc:Choice>
            <mc:Fallback xmlns="">
              <p:sp>
                <p:nvSpPr>
                  <p:cNvPr id="12" name="11 CuadroTexto"/>
                  <p:cNvSpPr txBox="1">
                    <a:spLocks noRot="1" noChangeAspect="1" noMove="1" noResize="1" noEditPoints="1" noAdjustHandles="1" noChangeArrowheads="1" noChangeShapeType="1" noTextEdit="1"/>
                  </p:cNvSpPr>
                  <p:nvPr/>
                </p:nvSpPr>
                <p:spPr>
                  <a:xfrm>
                    <a:off x="1960031" y="1289121"/>
                    <a:ext cx="883777" cy="276999"/>
                  </a:xfrm>
                  <a:prstGeom prst="rect">
                    <a:avLst/>
                  </a:prstGeom>
                  <a:blipFill rotWithShape="0">
                    <a:blip r:embed="rId9"/>
                    <a:stretch>
                      <a:fillRect l="-690" t="-2222" b="-17778"/>
                    </a:stretch>
                  </a:blipFill>
                </p:spPr>
                <p:txBody>
                  <a:bodyPr/>
                  <a:lstStyle/>
                  <a:p>
                    <a:r>
                      <a:rPr lang="es-MX">
                        <a:noFill/>
                      </a:rPr>
                      <a:t> </a:t>
                    </a:r>
                  </a:p>
                </p:txBody>
              </p:sp>
            </mc:Fallback>
          </mc:AlternateContent>
          <p:sp>
            <p:nvSpPr>
              <p:cNvPr id="13" name="12 CuadroTexto"/>
              <p:cNvSpPr txBox="1"/>
              <p:nvPr/>
            </p:nvSpPr>
            <p:spPr>
              <a:xfrm>
                <a:off x="3567972" y="1567825"/>
                <a:ext cx="1224136" cy="276999"/>
              </a:xfrm>
              <a:prstGeom prst="rect">
                <a:avLst/>
              </a:prstGeom>
              <a:noFill/>
            </p:spPr>
            <p:txBody>
              <a:bodyPr wrap="square" rtlCol="0">
                <a:spAutoFit/>
              </a:bodyPr>
              <a:lstStyle/>
              <a:p>
                <a:r>
                  <a:rPr lang="es-MX" sz="1200" dirty="0"/>
                  <a:t>ADP+ Pi</a:t>
                </a:r>
              </a:p>
            </p:txBody>
          </p:sp>
          <p:cxnSp>
            <p:nvCxnSpPr>
              <p:cNvPr id="25" name="24 Conector curvado"/>
              <p:cNvCxnSpPr/>
              <p:nvPr/>
            </p:nvCxnSpPr>
            <p:spPr>
              <a:xfrm>
                <a:off x="2699792" y="1423809"/>
                <a:ext cx="916423" cy="288032"/>
              </a:xfrm>
              <a:prstGeom prst="curvedConnector3">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28" name="27 Nube"/>
            <p:cNvSpPr/>
            <p:nvPr/>
          </p:nvSpPr>
          <p:spPr>
            <a:xfrm>
              <a:off x="1946649" y="803974"/>
              <a:ext cx="1224136"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latin typeface="Arial Narrow Special G1" panose="050B0506020202030204" pitchFamily="34" charset="2"/>
                </a:rPr>
                <a:t>Propionil CoA carboxilasa</a:t>
              </a:r>
            </a:p>
          </p:txBody>
        </p:sp>
        <p:cxnSp>
          <p:nvCxnSpPr>
            <p:cNvPr id="29" name="28 Conector recto de flecha"/>
            <p:cNvCxnSpPr/>
            <p:nvPr/>
          </p:nvCxnSpPr>
          <p:spPr>
            <a:xfrm flipH="1">
              <a:off x="1861859" y="2679159"/>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29 Nube"/>
            <p:cNvSpPr/>
            <p:nvPr/>
          </p:nvSpPr>
          <p:spPr>
            <a:xfrm>
              <a:off x="1946648" y="2718306"/>
              <a:ext cx="1401216"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rPr>
                <a:t>Metil malonil- CoA sintetasa</a:t>
              </a:r>
            </a:p>
          </p:txBody>
        </p:sp>
        <p:sp>
          <p:nvSpPr>
            <p:cNvPr id="33" name="32 Arco"/>
            <p:cNvSpPr/>
            <p:nvPr/>
          </p:nvSpPr>
          <p:spPr>
            <a:xfrm>
              <a:off x="1230196" y="3150343"/>
              <a:ext cx="634935" cy="493614"/>
            </a:xfrm>
            <a:prstGeom prst="arc">
              <a:avLst>
                <a:gd name="adj1" fmla="val 16200000"/>
                <a:gd name="adj2" fmla="val 502302"/>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4" name="33 CuadroTexto"/>
            <p:cNvSpPr txBox="1"/>
            <p:nvPr/>
          </p:nvSpPr>
          <p:spPr>
            <a:xfrm>
              <a:off x="1141779" y="3019538"/>
              <a:ext cx="720080" cy="261610"/>
            </a:xfrm>
            <a:prstGeom prst="rect">
              <a:avLst/>
            </a:prstGeom>
            <a:noFill/>
          </p:spPr>
          <p:txBody>
            <a:bodyPr wrap="square" rtlCol="0">
              <a:spAutoFit/>
            </a:bodyPr>
            <a:lstStyle/>
            <a:p>
              <a:r>
                <a:rPr lang="es-MX" sz="1100" dirty="0"/>
                <a:t>metil</a:t>
              </a:r>
            </a:p>
          </p:txBody>
        </p:sp>
        <p:cxnSp>
          <p:nvCxnSpPr>
            <p:cNvPr id="35" name="34 Conector recto de flecha"/>
            <p:cNvCxnSpPr/>
            <p:nvPr/>
          </p:nvCxnSpPr>
          <p:spPr>
            <a:xfrm flipH="1">
              <a:off x="1918153" y="4460190"/>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36" name="35 Grupo"/>
            <p:cNvGrpSpPr/>
            <p:nvPr/>
          </p:nvGrpSpPr>
          <p:grpSpPr>
            <a:xfrm>
              <a:off x="827584" y="4767393"/>
              <a:ext cx="2724674" cy="555703"/>
              <a:chOff x="2067434" y="1289121"/>
              <a:chExt cx="2724674" cy="555703"/>
            </a:xfrm>
          </p:grpSpPr>
          <p:sp>
            <p:nvSpPr>
              <p:cNvPr id="37" name="36 CuadroTexto"/>
              <p:cNvSpPr txBox="1"/>
              <p:nvPr/>
            </p:nvSpPr>
            <p:spPr>
              <a:xfrm>
                <a:off x="2067434" y="1289121"/>
                <a:ext cx="883777" cy="276999"/>
              </a:xfrm>
              <a:prstGeom prst="rect">
                <a:avLst/>
              </a:prstGeom>
              <a:noFill/>
            </p:spPr>
            <p:txBody>
              <a:bodyPr wrap="square" rtlCol="0">
                <a:spAutoFit/>
              </a:bodyPr>
              <a:lstStyle/>
              <a:p>
                <a:pPr algn="ctr"/>
                <a:r>
                  <a:rPr lang="es-MX" sz="1200" dirty="0"/>
                  <a:t>GTP</a:t>
                </a:r>
              </a:p>
            </p:txBody>
          </p:sp>
          <p:sp>
            <p:nvSpPr>
              <p:cNvPr id="38" name="37 CuadroTexto"/>
              <p:cNvSpPr txBox="1"/>
              <p:nvPr/>
            </p:nvSpPr>
            <p:spPr>
              <a:xfrm>
                <a:off x="3567972" y="1567825"/>
                <a:ext cx="1224136" cy="276999"/>
              </a:xfrm>
              <a:prstGeom prst="rect">
                <a:avLst/>
              </a:prstGeom>
              <a:noFill/>
            </p:spPr>
            <p:txBody>
              <a:bodyPr wrap="square" rtlCol="0">
                <a:spAutoFit/>
              </a:bodyPr>
              <a:lstStyle/>
              <a:p>
                <a:r>
                  <a:rPr lang="es-MX" sz="1200" dirty="0"/>
                  <a:t>GDP</a:t>
                </a:r>
              </a:p>
            </p:txBody>
          </p:sp>
          <p:cxnSp>
            <p:nvCxnSpPr>
              <p:cNvPr id="39" name="38 Conector curvado"/>
              <p:cNvCxnSpPr/>
              <p:nvPr/>
            </p:nvCxnSpPr>
            <p:spPr>
              <a:xfrm>
                <a:off x="2699792" y="1423809"/>
                <a:ext cx="916423" cy="288032"/>
              </a:xfrm>
              <a:prstGeom prst="curvedConnector3">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40" name="39 Nube"/>
            <p:cNvSpPr/>
            <p:nvPr/>
          </p:nvSpPr>
          <p:spPr>
            <a:xfrm>
              <a:off x="2002943" y="4499337"/>
              <a:ext cx="1224136"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rPr>
                <a:t>Succinil- CoA sintetasa</a:t>
              </a:r>
            </a:p>
          </p:txBody>
        </p:sp>
        <p:pic>
          <p:nvPicPr>
            <p:cNvPr id="42" name="Picture 4" descr="G:\Imágenes\Foto2965.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1609" b="80652" l="0" r="93609"/>
                      </a14:imgEffect>
                    </a14:imgLayer>
                  </a14:imgProps>
                </a:ext>
                <a:ext uri="{28A0092B-C50C-407E-A947-70E740481C1C}">
                  <a14:useLocalDpi xmlns:a14="http://schemas.microsoft.com/office/drawing/2010/main" val="0"/>
                </a:ext>
              </a:extLst>
            </a:blip>
            <a:srcRect l="11227" t="12416" r="8052" b="30005"/>
            <a:stretch/>
          </p:blipFill>
          <p:spPr bwMode="auto">
            <a:xfrm>
              <a:off x="1205626" y="5376549"/>
              <a:ext cx="1592130" cy="695934"/>
            </a:xfrm>
            <a:prstGeom prst="rect">
              <a:avLst/>
            </a:prstGeom>
            <a:noFill/>
            <a:extLst>
              <a:ext uri="{909E8E84-426E-40DD-AFC4-6F175D3DCCD1}">
                <a14:hiddenFill xmlns:a14="http://schemas.microsoft.com/office/drawing/2010/main">
                  <a:solidFill>
                    <a:srgbClr val="FFFFFF"/>
                  </a:solidFill>
                </a14:hiddenFill>
              </a:ext>
            </a:extLst>
          </p:spPr>
        </p:pic>
        <p:sp>
          <p:nvSpPr>
            <p:cNvPr id="43" name="42 CuadroTexto"/>
            <p:cNvSpPr txBox="1"/>
            <p:nvPr/>
          </p:nvSpPr>
          <p:spPr>
            <a:xfrm>
              <a:off x="1370792" y="6024621"/>
              <a:ext cx="1187925" cy="307777"/>
            </a:xfrm>
            <a:prstGeom prst="rect">
              <a:avLst/>
            </a:prstGeom>
            <a:noFill/>
          </p:spPr>
          <p:txBody>
            <a:bodyPr wrap="square" rtlCol="0">
              <a:spAutoFit/>
            </a:bodyPr>
            <a:lstStyle/>
            <a:p>
              <a:r>
                <a:rPr lang="es-MX" sz="1400" b="1" dirty="0">
                  <a:solidFill>
                    <a:srgbClr val="7030A0"/>
                  </a:solidFill>
                </a:rPr>
                <a:t>Succinil -CoA</a:t>
              </a:r>
            </a:p>
          </p:txBody>
        </p:sp>
        <p:cxnSp>
          <p:nvCxnSpPr>
            <p:cNvPr id="45" name="44 Conector recto"/>
            <p:cNvCxnSpPr/>
            <p:nvPr/>
          </p:nvCxnSpPr>
          <p:spPr>
            <a:xfrm>
              <a:off x="1115616" y="5664581"/>
              <a:ext cx="7200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419872" y="6168637"/>
              <a:ext cx="1049140" cy="276999"/>
            </a:xfrm>
            <a:prstGeom prst="rect">
              <a:avLst/>
            </a:prstGeom>
            <a:noFill/>
          </p:spPr>
          <p:txBody>
            <a:bodyPr wrap="square" rtlCol="0">
              <a:spAutoFit/>
            </a:bodyPr>
            <a:lstStyle/>
            <a:p>
              <a:r>
                <a:rPr lang="es-MX" sz="1200" dirty="0"/>
                <a:t>Coenzima Q</a:t>
              </a:r>
            </a:p>
          </p:txBody>
        </p:sp>
        <mc:AlternateContent xmlns:mc="http://schemas.openxmlformats.org/markup-compatibility/2006" xmlns:a14="http://schemas.microsoft.com/office/drawing/2010/main">
          <mc:Choice Requires="a14">
            <p:sp>
              <p:nvSpPr>
                <p:cNvPr id="52" name="51 CuadroTexto"/>
                <p:cNvSpPr txBox="1"/>
                <p:nvPr/>
              </p:nvSpPr>
              <p:spPr>
                <a:xfrm>
                  <a:off x="4016450" y="5171558"/>
                  <a:ext cx="108012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200" i="1">
                                <a:latin typeface="Cambria Math"/>
                              </a:rPr>
                            </m:ctrlPr>
                          </m:sSubPr>
                          <m:e>
                            <m:r>
                              <a:rPr lang="es-MX" sz="1200" i="1">
                                <a:latin typeface="Cambria Math"/>
                              </a:rPr>
                              <m:t>𝑄𝐻</m:t>
                            </m:r>
                          </m:e>
                          <m:sub>
                            <m:r>
                              <a:rPr lang="es-MX" sz="1200" i="1">
                                <a:latin typeface="Cambria Math"/>
                              </a:rPr>
                              <m:t>2</m:t>
                            </m:r>
                          </m:sub>
                        </m:sSub>
                      </m:oMath>
                    </m:oMathPara>
                  </a14:m>
                  <a:endParaRPr lang="es-MX" sz="1200" dirty="0"/>
                </a:p>
              </p:txBody>
            </p:sp>
          </mc:Choice>
          <mc:Fallback xmlns="">
            <p:sp>
              <p:nvSpPr>
                <p:cNvPr id="52" name="51 CuadroTexto"/>
                <p:cNvSpPr txBox="1">
                  <a:spLocks noRot="1" noChangeAspect="1" noMove="1" noResize="1" noEditPoints="1" noAdjustHandles="1" noChangeArrowheads="1" noChangeShapeType="1" noTextEdit="1"/>
                </p:cNvSpPr>
                <p:nvPr/>
              </p:nvSpPr>
              <p:spPr>
                <a:xfrm>
                  <a:off x="4016450" y="5171558"/>
                  <a:ext cx="1080120" cy="276999"/>
                </a:xfrm>
                <a:prstGeom prst="rect">
                  <a:avLst/>
                </a:prstGeom>
                <a:blipFill rotWithShape="0">
                  <a:blip r:embed="rId12"/>
                  <a:stretch>
                    <a:fillRect/>
                  </a:stretch>
                </a:blipFill>
              </p:spPr>
              <p:txBody>
                <a:bodyPr/>
                <a:lstStyle/>
                <a:p>
                  <a:r>
                    <a:rPr lang="es-MX">
                      <a:noFill/>
                    </a:rPr>
                    <a:t> </a:t>
                  </a:r>
                </a:p>
              </p:txBody>
            </p:sp>
          </mc:Fallback>
        </mc:AlternateContent>
        <p:pic>
          <p:nvPicPr>
            <p:cNvPr id="54" name="Picture 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7067" b="77733" l="0" r="100000"/>
                      </a14:imgEffect>
                    </a14:imgLayer>
                  </a14:imgProps>
                </a:ext>
                <a:ext uri="{28A0092B-C50C-407E-A947-70E740481C1C}">
                  <a14:useLocalDpi xmlns:a14="http://schemas.microsoft.com/office/drawing/2010/main" val="0"/>
                </a:ext>
              </a:extLst>
            </a:blip>
            <a:srcRect l="2272" t="17735" r="4546" b="25000"/>
            <a:stretch/>
          </p:blipFill>
          <p:spPr bwMode="auto">
            <a:xfrm>
              <a:off x="4839518" y="5349255"/>
              <a:ext cx="1839340"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54 CuadroTexto"/>
            <p:cNvSpPr txBox="1"/>
            <p:nvPr/>
          </p:nvSpPr>
          <p:spPr>
            <a:xfrm>
              <a:off x="5292080" y="6168637"/>
              <a:ext cx="1008112" cy="307777"/>
            </a:xfrm>
            <a:prstGeom prst="rect">
              <a:avLst/>
            </a:prstGeom>
            <a:noFill/>
          </p:spPr>
          <p:txBody>
            <a:bodyPr wrap="square" rtlCol="0">
              <a:spAutoFit/>
            </a:bodyPr>
            <a:lstStyle/>
            <a:p>
              <a:r>
                <a:rPr lang="es-MX" sz="1400" b="1" dirty="0">
                  <a:solidFill>
                    <a:srgbClr val="7030A0"/>
                  </a:solidFill>
                </a:rPr>
                <a:t>Succinato</a:t>
              </a:r>
            </a:p>
          </p:txBody>
        </p:sp>
        <p:cxnSp>
          <p:nvCxnSpPr>
            <p:cNvPr id="56" name="55 Conector recto de flecha"/>
            <p:cNvCxnSpPr/>
            <p:nvPr/>
          </p:nvCxnSpPr>
          <p:spPr>
            <a:xfrm>
              <a:off x="2940190" y="5726209"/>
              <a:ext cx="184783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curvado"/>
            <p:cNvCxnSpPr/>
            <p:nvPr/>
          </p:nvCxnSpPr>
          <p:spPr>
            <a:xfrm rot="5400000" flipH="1" flipV="1">
              <a:off x="3726272" y="5489220"/>
              <a:ext cx="855413" cy="630072"/>
            </a:xfrm>
            <a:prstGeom prst="curvedConnector3">
              <a:avLst>
                <a:gd name="adj1" fmla="val 50000"/>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3" name="62 Nube"/>
            <p:cNvSpPr/>
            <p:nvPr/>
          </p:nvSpPr>
          <p:spPr>
            <a:xfrm>
              <a:off x="2811664" y="5171558"/>
              <a:ext cx="1481188"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rPr>
                <a:t>Succinato deshidrogenasa</a:t>
              </a:r>
            </a:p>
          </p:txBody>
        </p:sp>
        <p:pic>
          <p:nvPicPr>
            <p:cNvPr id="65" name="Picture 3" descr="G:\Imágenes\Foto2966.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445" b="88975" l="0" r="100000"/>
                      </a14:imgEffect>
                    </a14:imgLayer>
                  </a14:imgProps>
                </a:ext>
                <a:ext uri="{28A0092B-C50C-407E-A947-70E740481C1C}">
                  <a14:useLocalDpi xmlns:a14="http://schemas.microsoft.com/office/drawing/2010/main" val="0"/>
                </a:ext>
              </a:extLst>
            </a:blip>
            <a:srcRect t="16361" r="10050" b="14625"/>
            <a:stretch/>
          </p:blipFill>
          <p:spPr bwMode="auto">
            <a:xfrm>
              <a:off x="4983473" y="3624207"/>
              <a:ext cx="1604751" cy="8795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7" name="66 CuadroTexto"/>
                <p:cNvSpPr txBox="1"/>
                <p:nvPr/>
              </p:nvSpPr>
              <p:spPr>
                <a:xfrm>
                  <a:off x="6012160" y="4966567"/>
                  <a:ext cx="8332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200" i="1">
                                <a:latin typeface="Cambria Math"/>
                              </a:rPr>
                            </m:ctrlPr>
                          </m:sSubPr>
                          <m:e>
                            <m:r>
                              <a:rPr lang="es-MX" sz="1200" i="1">
                                <a:latin typeface="Cambria Math"/>
                              </a:rPr>
                              <m:t>𝐻</m:t>
                            </m:r>
                          </m:e>
                          <m:sub>
                            <m:r>
                              <a:rPr lang="es-MX" sz="1200" i="1">
                                <a:latin typeface="Cambria Math"/>
                              </a:rPr>
                              <m:t>2</m:t>
                            </m:r>
                          </m:sub>
                        </m:sSub>
                        <m:r>
                          <a:rPr lang="es-MX" sz="1200" i="1">
                            <a:latin typeface="Cambria Math"/>
                          </a:rPr>
                          <m:t>𝑂</m:t>
                        </m:r>
                      </m:oMath>
                    </m:oMathPara>
                  </a14:m>
                  <a:endParaRPr lang="es-MX" sz="1200" dirty="0"/>
                </a:p>
              </p:txBody>
            </p:sp>
          </mc:Choice>
          <mc:Fallback xmlns="">
            <p:sp>
              <p:nvSpPr>
                <p:cNvPr id="67" name="66 CuadroTexto"/>
                <p:cNvSpPr txBox="1">
                  <a:spLocks noRot="1" noChangeAspect="1" noMove="1" noResize="1" noEditPoints="1" noAdjustHandles="1" noChangeArrowheads="1" noChangeShapeType="1" noTextEdit="1"/>
                </p:cNvSpPr>
                <p:nvPr/>
              </p:nvSpPr>
              <p:spPr>
                <a:xfrm>
                  <a:off x="6012160" y="4966567"/>
                  <a:ext cx="833206" cy="276999"/>
                </a:xfrm>
                <a:prstGeom prst="rect">
                  <a:avLst/>
                </a:prstGeom>
                <a:blipFill rotWithShape="0">
                  <a:blip r:embed="rId17"/>
                  <a:stretch>
                    <a:fillRect/>
                  </a:stretch>
                </a:blipFill>
              </p:spPr>
              <p:txBody>
                <a:bodyPr/>
                <a:lstStyle/>
                <a:p>
                  <a:r>
                    <a:rPr lang="es-MX">
                      <a:noFill/>
                    </a:rPr>
                    <a:t> </a:t>
                  </a:r>
                </a:p>
              </p:txBody>
            </p:sp>
          </mc:Fallback>
        </mc:AlternateContent>
        <p:sp>
          <p:nvSpPr>
            <p:cNvPr id="69" name="68 CuadroTexto"/>
            <p:cNvSpPr txBox="1"/>
            <p:nvPr/>
          </p:nvSpPr>
          <p:spPr>
            <a:xfrm>
              <a:off x="5076056" y="3556604"/>
              <a:ext cx="2084930" cy="307777"/>
            </a:xfrm>
            <a:prstGeom prst="rect">
              <a:avLst/>
            </a:prstGeom>
            <a:noFill/>
          </p:spPr>
          <p:txBody>
            <a:bodyPr wrap="square" rtlCol="0">
              <a:spAutoFit/>
            </a:bodyPr>
            <a:lstStyle/>
            <a:p>
              <a:pPr algn="ctr"/>
              <a:r>
                <a:rPr lang="es-MX" sz="1400" b="1" dirty="0">
                  <a:solidFill>
                    <a:srgbClr val="7030A0"/>
                  </a:solidFill>
                </a:rPr>
                <a:t>fumarato</a:t>
              </a:r>
            </a:p>
          </p:txBody>
        </p:sp>
        <p:cxnSp>
          <p:nvCxnSpPr>
            <p:cNvPr id="70" name="69 Conector recto de flecha"/>
            <p:cNvCxnSpPr/>
            <p:nvPr/>
          </p:nvCxnSpPr>
          <p:spPr>
            <a:xfrm flipV="1">
              <a:off x="5810033" y="4440291"/>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1" name="70 Arco"/>
            <p:cNvSpPr/>
            <p:nvPr/>
          </p:nvSpPr>
          <p:spPr>
            <a:xfrm flipH="1" flipV="1">
              <a:off x="5817926" y="4364336"/>
              <a:ext cx="807006" cy="735214"/>
            </a:xfrm>
            <a:prstGeom prst="arc">
              <a:avLst>
                <a:gd name="adj1" fmla="val 16200000"/>
                <a:gd name="adj2" fmla="val 502302"/>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2" name="71 Nube"/>
            <p:cNvSpPr/>
            <p:nvPr/>
          </p:nvSpPr>
          <p:spPr>
            <a:xfrm>
              <a:off x="4788026" y="4793965"/>
              <a:ext cx="971162" cy="305585"/>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rPr>
                <a:t>Fumarasa</a:t>
              </a:r>
            </a:p>
          </p:txBody>
        </p:sp>
        <p:cxnSp>
          <p:nvCxnSpPr>
            <p:cNvPr id="73" name="72 Conector recto de flecha"/>
            <p:cNvCxnSpPr/>
            <p:nvPr/>
          </p:nvCxnSpPr>
          <p:spPr>
            <a:xfrm flipV="1">
              <a:off x="5801678" y="2650727"/>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curvado"/>
            <p:cNvCxnSpPr/>
            <p:nvPr/>
          </p:nvCxnSpPr>
          <p:spPr>
            <a:xfrm flipV="1">
              <a:off x="5297481" y="2782138"/>
              <a:ext cx="916423" cy="385951"/>
            </a:xfrm>
            <a:prstGeom prst="curvedConnector3">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6" name="75 CuadroTexto"/>
            <p:cNvSpPr txBox="1"/>
            <p:nvPr/>
          </p:nvSpPr>
          <p:spPr>
            <a:xfrm>
              <a:off x="4816888" y="3026652"/>
              <a:ext cx="613532" cy="276999"/>
            </a:xfrm>
            <a:prstGeom prst="rect">
              <a:avLst/>
            </a:prstGeom>
            <a:noFill/>
          </p:spPr>
          <p:txBody>
            <a:bodyPr wrap="square" rtlCol="0">
              <a:spAutoFit/>
            </a:bodyPr>
            <a:lstStyle/>
            <a:p>
              <a:r>
                <a:rPr lang="es-MX" sz="1200" dirty="0"/>
                <a:t>NADP</a:t>
              </a:r>
            </a:p>
          </p:txBody>
        </p:sp>
        <p:sp>
          <p:nvSpPr>
            <p:cNvPr id="77" name="76 CuadroTexto"/>
            <p:cNvSpPr txBox="1"/>
            <p:nvPr/>
          </p:nvSpPr>
          <p:spPr>
            <a:xfrm>
              <a:off x="6185040" y="2666612"/>
              <a:ext cx="1267280" cy="276999"/>
            </a:xfrm>
            <a:prstGeom prst="rect">
              <a:avLst/>
            </a:prstGeom>
            <a:noFill/>
          </p:spPr>
          <p:txBody>
            <a:bodyPr wrap="square" rtlCol="0">
              <a:spAutoFit/>
            </a:bodyPr>
            <a:lstStyle/>
            <a:p>
              <a:r>
                <a:rPr lang="es-MX" sz="1200" dirty="0"/>
                <a:t>NADPH2  +  CO2</a:t>
              </a:r>
            </a:p>
          </p:txBody>
        </p:sp>
        <p:sp>
          <p:nvSpPr>
            <p:cNvPr id="79" name="78 Nube"/>
            <p:cNvSpPr/>
            <p:nvPr/>
          </p:nvSpPr>
          <p:spPr>
            <a:xfrm>
              <a:off x="5856993" y="2983724"/>
              <a:ext cx="1401216"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900" dirty="0">
                  <a:solidFill>
                    <a:srgbClr val="002060"/>
                  </a:solidFill>
                </a:rPr>
                <a:t>Enzima málico</a:t>
              </a:r>
            </a:p>
          </p:txBody>
        </p:sp>
        <p:pic>
          <p:nvPicPr>
            <p:cNvPr id="80" name="Picture 5" descr="G:\Imágenes\Foto2967.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8442" b="98052" l="0" r="85954"/>
                      </a14:imgEffect>
                    </a14:imgLayer>
                  </a14:imgProps>
                </a:ext>
                <a:ext uri="{28A0092B-C50C-407E-A947-70E740481C1C}">
                  <a14:useLocalDpi xmlns:a14="http://schemas.microsoft.com/office/drawing/2010/main" val="0"/>
                </a:ext>
              </a:extLst>
            </a:blip>
            <a:srcRect l="4723" t="12600" r="17701" b="7450"/>
            <a:stretch/>
          </p:blipFill>
          <p:spPr bwMode="auto">
            <a:xfrm>
              <a:off x="5220072" y="1853337"/>
              <a:ext cx="1296144" cy="791210"/>
            </a:xfrm>
            <a:prstGeom prst="rect">
              <a:avLst/>
            </a:prstGeom>
            <a:noFill/>
            <a:extLst>
              <a:ext uri="{909E8E84-426E-40DD-AFC4-6F175D3DCCD1}">
                <a14:hiddenFill xmlns:a14="http://schemas.microsoft.com/office/drawing/2010/main">
                  <a:solidFill>
                    <a:srgbClr val="FFFFFF"/>
                  </a:solidFill>
                </a14:hiddenFill>
              </a:ext>
            </a:extLst>
          </p:spPr>
        </p:pic>
        <p:sp>
          <p:nvSpPr>
            <p:cNvPr id="81" name="80 CuadroTexto"/>
            <p:cNvSpPr txBox="1"/>
            <p:nvPr/>
          </p:nvSpPr>
          <p:spPr>
            <a:xfrm>
              <a:off x="5774346" y="1828412"/>
              <a:ext cx="885886" cy="307777"/>
            </a:xfrm>
            <a:prstGeom prst="rect">
              <a:avLst/>
            </a:prstGeom>
            <a:noFill/>
          </p:spPr>
          <p:txBody>
            <a:bodyPr wrap="square" rtlCol="0">
              <a:spAutoFit/>
            </a:bodyPr>
            <a:lstStyle/>
            <a:p>
              <a:pPr algn="ctr"/>
              <a:r>
                <a:rPr lang="es-MX" sz="1400" b="1" dirty="0">
                  <a:solidFill>
                    <a:srgbClr val="7030A0"/>
                  </a:solidFill>
                </a:rPr>
                <a:t>Malato </a:t>
              </a:r>
            </a:p>
          </p:txBody>
        </p:sp>
        <p:sp>
          <p:nvSpPr>
            <p:cNvPr id="84" name="83 CuadroTexto"/>
            <p:cNvSpPr txBox="1"/>
            <p:nvPr/>
          </p:nvSpPr>
          <p:spPr>
            <a:xfrm>
              <a:off x="6228184" y="851078"/>
              <a:ext cx="1800200" cy="276999"/>
            </a:xfrm>
            <a:prstGeom prst="rect">
              <a:avLst/>
            </a:prstGeom>
            <a:noFill/>
          </p:spPr>
          <p:txBody>
            <a:bodyPr wrap="square" rtlCol="0">
              <a:spAutoFit/>
            </a:bodyPr>
            <a:lstStyle/>
            <a:p>
              <a:r>
                <a:rPr lang="es-MX" sz="1200" dirty="0"/>
                <a:t>NAD + CoA-S-H</a:t>
              </a:r>
            </a:p>
          </p:txBody>
        </p:sp>
        <p:sp>
          <p:nvSpPr>
            <p:cNvPr id="85" name="84 CuadroTexto"/>
            <p:cNvSpPr txBox="1"/>
            <p:nvPr/>
          </p:nvSpPr>
          <p:spPr>
            <a:xfrm>
              <a:off x="4427984" y="1211118"/>
              <a:ext cx="1800200" cy="276999"/>
            </a:xfrm>
            <a:prstGeom prst="rect">
              <a:avLst/>
            </a:prstGeom>
            <a:noFill/>
          </p:spPr>
          <p:txBody>
            <a:bodyPr wrap="square" rtlCol="0">
              <a:spAutoFit/>
            </a:bodyPr>
            <a:lstStyle/>
            <a:p>
              <a:r>
                <a:rPr lang="es-MX" sz="1200" dirty="0"/>
                <a:t>NADH + CO2</a:t>
              </a:r>
            </a:p>
          </p:txBody>
        </p:sp>
        <p:pic>
          <p:nvPicPr>
            <p:cNvPr id="86" name="Picture 4"/>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2538" b="94924" l="0" r="98759"/>
                      </a14:imgEffect>
                    </a14:imgLayer>
                  </a14:imgProps>
                </a:ext>
                <a:ext uri="{28A0092B-C50C-407E-A947-70E740481C1C}">
                  <a14:useLocalDpi xmlns:a14="http://schemas.microsoft.com/office/drawing/2010/main" val="0"/>
                </a:ext>
              </a:extLst>
            </a:blip>
            <a:srcRect/>
            <a:stretch>
              <a:fillRect/>
            </a:stretch>
          </p:blipFill>
          <p:spPr bwMode="auto">
            <a:xfrm>
              <a:off x="5208908" y="205069"/>
              <a:ext cx="1130876" cy="69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86 CuadroTexto"/>
            <p:cNvSpPr txBox="1"/>
            <p:nvPr/>
          </p:nvSpPr>
          <p:spPr>
            <a:xfrm>
              <a:off x="5724128" y="182681"/>
              <a:ext cx="1908212" cy="307777"/>
            </a:xfrm>
            <a:prstGeom prst="rect">
              <a:avLst/>
            </a:prstGeom>
            <a:noFill/>
          </p:spPr>
          <p:txBody>
            <a:bodyPr wrap="square" rtlCol="0">
              <a:spAutoFit/>
            </a:bodyPr>
            <a:lstStyle/>
            <a:p>
              <a:r>
                <a:rPr lang="es-MX" sz="1400" b="1" dirty="0">
                  <a:solidFill>
                    <a:srgbClr val="7030A0"/>
                  </a:solidFill>
                </a:rPr>
                <a:t>Acetil - CoA</a:t>
              </a:r>
            </a:p>
          </p:txBody>
        </p:sp>
        <p:cxnSp>
          <p:nvCxnSpPr>
            <p:cNvPr id="88" name="87 Conector recto de flecha"/>
            <p:cNvCxnSpPr/>
            <p:nvPr/>
          </p:nvCxnSpPr>
          <p:spPr>
            <a:xfrm flipV="1">
              <a:off x="5765061" y="828034"/>
              <a:ext cx="2949" cy="92562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9" name="88 Conector curvado"/>
            <p:cNvCxnSpPr/>
            <p:nvPr/>
          </p:nvCxnSpPr>
          <p:spPr>
            <a:xfrm flipV="1">
              <a:off x="5292080" y="960550"/>
              <a:ext cx="916423" cy="385951"/>
            </a:xfrm>
            <a:prstGeom prst="curvedConnector3">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0" name="89 Nube"/>
            <p:cNvSpPr/>
            <p:nvPr/>
          </p:nvSpPr>
          <p:spPr>
            <a:xfrm>
              <a:off x="5875953" y="1166032"/>
              <a:ext cx="1409368" cy="524417"/>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solidFill>
                    <a:srgbClr val="002060"/>
                  </a:solidFill>
                </a:rPr>
                <a:t>piruvato deshidrogenasa</a:t>
              </a:r>
            </a:p>
          </p:txBody>
        </p:sp>
        <p:sp>
          <p:nvSpPr>
            <p:cNvPr id="93" name="92 CuadroTexto"/>
            <p:cNvSpPr txBox="1"/>
            <p:nvPr/>
          </p:nvSpPr>
          <p:spPr>
            <a:xfrm>
              <a:off x="699891" y="6476414"/>
              <a:ext cx="6320381" cy="276999"/>
            </a:xfrm>
            <a:prstGeom prst="rect">
              <a:avLst/>
            </a:prstGeom>
            <a:noFill/>
          </p:spPr>
          <p:txBody>
            <a:bodyPr wrap="square" rtlCol="0">
              <a:spAutoFit/>
            </a:bodyPr>
            <a:lstStyle/>
            <a:p>
              <a:r>
                <a:rPr lang="es-MX" sz="1200" dirty="0"/>
                <a:t>Fig. 3 Esquema que representa la ultima vuelta de la b-oxidación de un acido graso impar saturado</a:t>
              </a:r>
            </a:p>
          </p:txBody>
        </p:sp>
      </p:grpSp>
    </p:spTree>
    <p:extLst>
      <p:ext uri="{BB962C8B-B14F-4D97-AF65-F5344CB8AC3E}">
        <p14:creationId xmlns:p14="http://schemas.microsoft.com/office/powerpoint/2010/main" val="777480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163" y="141399"/>
            <a:ext cx="11492346"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7</a:t>
            </a:r>
            <a:r>
              <a:rPr lang="es-MX" sz="2400" b="1" dirty="0" smtClean="0">
                <a:latin typeface="Arial" panose="020B0604020202020204" pitchFamily="34" charset="0"/>
                <a:cs typeface="Arial" panose="020B0604020202020204" pitchFamily="34" charset="0"/>
              </a:rPr>
              <a:t>. ¿</a:t>
            </a:r>
            <a:r>
              <a:rPr lang="es-MX" sz="2400" b="1" dirty="0"/>
              <a:t>Cuántos gramos de acetona podría producir Josimar a partir del acetil-CoA de los ácidos grasos </a:t>
            </a:r>
            <a:r>
              <a:rPr lang="es-MX" sz="2400" b="1" dirty="0" smtClean="0"/>
              <a:t>saturados?</a:t>
            </a:r>
            <a:endParaRPr lang="es-MX" sz="2400" b="1" dirty="0">
              <a:latin typeface="Arial" panose="020B0604020202020204" pitchFamily="34" charset="0"/>
              <a:cs typeface="Arial" panose="020B0604020202020204" pitchFamily="34" charset="0"/>
            </a:endParaRPr>
          </a:p>
        </p:txBody>
      </p:sp>
      <p:sp>
        <p:nvSpPr>
          <p:cNvPr id="3" name="2 CuadroTexto"/>
          <p:cNvSpPr txBox="1"/>
          <p:nvPr/>
        </p:nvSpPr>
        <p:spPr>
          <a:xfrm>
            <a:off x="1156771" y="972396"/>
            <a:ext cx="10036366" cy="646331"/>
          </a:xfrm>
          <a:prstGeom prst="rect">
            <a:avLst/>
          </a:prstGeom>
          <a:noFill/>
        </p:spPr>
        <p:txBody>
          <a:bodyPr wrap="square" rtlCol="0">
            <a:spAutoFit/>
          </a:bodyPr>
          <a:lstStyle/>
          <a:p>
            <a:pPr algn="just"/>
            <a:r>
              <a:rPr lang="es-ES" dirty="0" smtClean="0"/>
              <a:t>Asumiendo que todos los acetil CoA no entraron al ciclo de Krebs, y que todos entran a la citogénesis estos van a tener un total de 12 Acetil CoA. 9 del acido esteárico y 3 del acido enantico.</a:t>
            </a:r>
            <a:endParaRPr lang="es-ES" dirty="0"/>
          </a:p>
        </p:txBody>
      </p:sp>
      <mc:AlternateContent xmlns:mc="http://schemas.openxmlformats.org/markup-compatibility/2006" xmlns:a14="http://schemas.microsoft.com/office/drawing/2010/main">
        <mc:Choice Requires="a14">
          <p:sp>
            <p:nvSpPr>
              <p:cNvPr id="4" name="3 Rectángulo"/>
              <p:cNvSpPr/>
              <p:nvPr/>
            </p:nvSpPr>
            <p:spPr>
              <a:xfrm>
                <a:off x="899711" y="1711413"/>
                <a:ext cx="3859326" cy="1323439"/>
              </a:xfrm>
              <a:prstGeom prst="rect">
                <a:avLst/>
              </a:prstGeom>
            </p:spPr>
            <p:txBody>
              <a:bodyPr wrap="square">
                <a:spAutoFit/>
              </a:bodyPr>
              <a:lstStyle/>
              <a:p>
                <a:r>
                  <a:rPr lang="es-MX" sz="1600" dirty="0" smtClean="0">
                    <a:ea typeface="Cambria Math" panose="02040503050406030204" pitchFamily="18" charset="0"/>
                  </a:rPr>
                  <a:t>2 mol de Acetil </a:t>
                </a:r>
                <a:r>
                  <a:rPr lang="es-MX" sz="1600" dirty="0">
                    <a:ea typeface="Cambria Math" panose="02040503050406030204" pitchFamily="18" charset="0"/>
                  </a:rPr>
                  <a:t>C</a:t>
                </a:r>
                <a:r>
                  <a:rPr lang="es-MX" sz="1600" dirty="0" smtClean="0">
                    <a:ea typeface="Cambria Math" panose="02040503050406030204" pitchFamily="18" charset="0"/>
                  </a:rPr>
                  <a:t>oA</a:t>
                </a:r>
                <a14:m>
                  <m:oMath xmlns:m="http://schemas.openxmlformats.org/officeDocument/2006/math">
                    <m:r>
                      <a:rPr lang="es-MX" sz="1600" i="1">
                        <a:latin typeface="Cambria Math" panose="02040503050406030204" pitchFamily="18" charset="0"/>
                        <a:ea typeface="Cambria Math" panose="02040503050406030204" pitchFamily="18" charset="0"/>
                      </a:rPr>
                      <m:t>→1</m:t>
                    </m:r>
                    <m:r>
                      <a:rPr lang="es-ES" sz="1600" b="0" i="1" smtClean="0">
                        <a:latin typeface="Cambria Math"/>
                        <a:ea typeface="Cambria Math" panose="02040503050406030204" pitchFamily="18" charset="0"/>
                      </a:rPr>
                      <m:t> </m:t>
                    </m:r>
                    <m:r>
                      <a:rPr lang="es-ES" sz="1600" b="0" i="1" smtClean="0">
                        <a:latin typeface="Cambria Math"/>
                        <a:ea typeface="Cambria Math" panose="02040503050406030204" pitchFamily="18" charset="0"/>
                      </a:rPr>
                      <m:t>𝑚𝑜𝑙</m:t>
                    </m:r>
                    <m:r>
                      <a:rPr lang="es-ES" sz="1600" b="0" i="1" smtClean="0">
                        <a:latin typeface="Cambria Math"/>
                        <a:ea typeface="Cambria Math" panose="02040503050406030204" pitchFamily="18" charset="0"/>
                      </a:rPr>
                      <m:t> </m:t>
                    </m:r>
                    <m:r>
                      <a:rPr lang="es-ES" sz="1600" b="0" i="1" smtClean="0">
                        <a:latin typeface="Cambria Math"/>
                        <a:ea typeface="Cambria Math" panose="02040503050406030204" pitchFamily="18" charset="0"/>
                      </a:rPr>
                      <m:t>𝑑𝑒</m:t>
                    </m:r>
                    <m:r>
                      <a:rPr lang="es-ES" sz="1600" b="0" i="1" smtClean="0">
                        <a:latin typeface="Cambria Math"/>
                        <a:ea typeface="Cambria Math" panose="02040503050406030204" pitchFamily="18" charset="0"/>
                      </a:rPr>
                      <m:t> </m:t>
                    </m:r>
                    <m:r>
                      <a:rPr lang="es-ES" sz="1600" b="0" i="1" smtClean="0">
                        <a:latin typeface="Cambria Math"/>
                        <a:ea typeface="Cambria Math" panose="02040503050406030204" pitchFamily="18" charset="0"/>
                      </a:rPr>
                      <m:t>𝑎𝑐𝑒𝑡𝑜𝑛𝑎</m:t>
                    </m:r>
                  </m:oMath>
                </a14:m>
                <a:endParaRPr lang="es-ES" sz="1600" b="0" i="1" dirty="0" smtClean="0">
                  <a:latin typeface="Cambria Math"/>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s-ES" sz="1600" dirty="0">
                          <a:ea typeface="Cambria Math" panose="02040503050406030204" pitchFamily="18" charset="0"/>
                        </a:rPr>
                        <m:t>12 </m:t>
                      </m:r>
                      <m:r>
                        <m:rPr>
                          <m:nor/>
                        </m:rPr>
                        <a:rPr lang="es-ES" sz="1600" dirty="0">
                          <a:ea typeface="Cambria Math" panose="02040503050406030204" pitchFamily="18" charset="0"/>
                        </a:rPr>
                        <m:t>mol</m:t>
                      </m:r>
                      <m:r>
                        <m:rPr>
                          <m:nor/>
                        </m:rPr>
                        <a:rPr lang="es-ES" sz="1600" dirty="0">
                          <a:ea typeface="Cambria Math" panose="02040503050406030204" pitchFamily="18" charset="0"/>
                        </a:rPr>
                        <m:t> </m:t>
                      </m:r>
                      <m:r>
                        <m:rPr>
                          <m:nor/>
                        </m:rPr>
                        <a:rPr lang="es-ES" sz="1600" dirty="0">
                          <a:ea typeface="Cambria Math" panose="02040503050406030204" pitchFamily="18" charset="0"/>
                        </a:rPr>
                        <m:t>de</m:t>
                      </m:r>
                      <m:r>
                        <m:rPr>
                          <m:nor/>
                        </m:rPr>
                        <a:rPr lang="es-ES" sz="1600" dirty="0">
                          <a:ea typeface="Cambria Math" panose="02040503050406030204" pitchFamily="18" charset="0"/>
                        </a:rPr>
                        <m:t> </m:t>
                      </m:r>
                      <m:r>
                        <m:rPr>
                          <m:nor/>
                        </m:rPr>
                        <a:rPr lang="es-ES" sz="1600" dirty="0">
                          <a:ea typeface="Cambria Math" panose="02040503050406030204" pitchFamily="18" charset="0"/>
                        </a:rPr>
                        <m:t>Acetil</m:t>
                      </m:r>
                      <m:r>
                        <m:rPr>
                          <m:nor/>
                        </m:rPr>
                        <a:rPr lang="es-ES" sz="1600" dirty="0">
                          <a:ea typeface="Cambria Math" panose="02040503050406030204" pitchFamily="18" charset="0"/>
                        </a:rPr>
                        <m:t> </m:t>
                      </m:r>
                      <m:r>
                        <m:rPr>
                          <m:nor/>
                        </m:rPr>
                        <a:rPr lang="es-ES" sz="1600">
                          <a:ea typeface="Cambria Math" panose="02040503050406030204" pitchFamily="18" charset="0"/>
                        </a:rPr>
                        <m:t>CoA</m:t>
                      </m:r>
                      <m:r>
                        <a:rPr lang="es-MX" sz="1600" i="1">
                          <a:latin typeface="Cambria Math" panose="02040503050406030204" pitchFamily="18" charset="0"/>
                          <a:ea typeface="Cambria Math" panose="02040503050406030204" pitchFamily="18" charset="0"/>
                        </a:rPr>
                        <m:t>→</m:t>
                      </m:r>
                      <m:r>
                        <a:rPr lang="es-ES" sz="1600" b="0" i="1" smtClean="0">
                          <a:latin typeface="Cambria Math"/>
                          <a:ea typeface="Cambria Math" panose="02040503050406030204" pitchFamily="18" charset="0"/>
                        </a:rPr>
                        <m:t>𝑥</m:t>
                      </m:r>
                      <m:r>
                        <a:rPr lang="es-ES" sz="1600" b="0" i="1" smtClean="0">
                          <a:latin typeface="Cambria Math"/>
                          <a:ea typeface="Cambria Math" panose="02040503050406030204" pitchFamily="18" charset="0"/>
                        </a:rPr>
                        <m:t> </m:t>
                      </m:r>
                    </m:oMath>
                  </m:oMathPara>
                </a14:m>
                <a:endParaRPr lang="es-MX" sz="1600" dirty="0" smtClean="0">
                  <a:ea typeface="Cambria Math" panose="02040503050406030204" pitchFamily="18" charset="0"/>
                </a:endParaRPr>
              </a:p>
              <a:p>
                <a:r>
                  <a:rPr lang="es-MX" sz="1600" dirty="0" smtClean="0">
                    <a:ea typeface="Cambria Math" panose="02040503050406030204" pitchFamily="18" charset="0"/>
                  </a:rPr>
                  <a:t>x= 6 mol de Acetona</a:t>
                </a:r>
              </a:p>
              <a:p>
                <a:endParaRPr lang="es-MX" sz="1600" dirty="0">
                  <a:ea typeface="Cambria Math" panose="02040503050406030204" pitchFamily="18" charset="0"/>
                </a:endParaRPr>
              </a:p>
              <a:p>
                <a:endParaRPr lang="es-MX" sz="1600" dirty="0"/>
              </a:p>
            </p:txBody>
          </p:sp>
        </mc:Choice>
        <mc:Fallback xmlns="">
          <p:sp>
            <p:nvSpPr>
              <p:cNvPr id="4" name="3 Rectángulo"/>
              <p:cNvSpPr>
                <a:spLocks noRot="1" noChangeAspect="1" noMove="1" noResize="1" noEditPoints="1" noAdjustHandles="1" noChangeArrowheads="1" noChangeShapeType="1" noTextEdit="1"/>
              </p:cNvSpPr>
              <p:nvPr/>
            </p:nvSpPr>
            <p:spPr>
              <a:xfrm>
                <a:off x="899711" y="1711413"/>
                <a:ext cx="3859326" cy="1323439"/>
              </a:xfrm>
              <a:prstGeom prst="rect">
                <a:avLst/>
              </a:prstGeom>
              <a:blipFill rotWithShape="0">
                <a:blip r:embed="rId2"/>
                <a:stretch>
                  <a:fillRect l="-948" t="-138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17"/>
              <p:cNvSpPr txBox="1"/>
              <p:nvPr/>
            </p:nvSpPr>
            <p:spPr>
              <a:xfrm>
                <a:off x="899711" y="2558675"/>
                <a:ext cx="3262747" cy="16635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s-MX" sz="1400" i="1" smtClean="0">
                              <a:latin typeface="Cambria Math"/>
                            </a:rPr>
                          </m:ctrlPr>
                        </m:sSubPr>
                        <m:e>
                          <m:r>
                            <a:rPr lang="es-MX" sz="1400" i="1">
                              <a:latin typeface="Cambria Math" panose="02040503050406030204" pitchFamily="18" charset="0"/>
                            </a:rPr>
                            <m:t>𝐶</m:t>
                          </m:r>
                        </m:e>
                        <m:sub>
                          <m:r>
                            <a:rPr lang="es-ES" sz="1400" b="0" i="1" smtClean="0">
                              <a:latin typeface="Cambria Math"/>
                            </a:rPr>
                            <m:t>3</m:t>
                          </m:r>
                        </m:sub>
                      </m:sSub>
                      <m:sSub>
                        <m:sSubPr>
                          <m:ctrlPr>
                            <a:rPr lang="es-MX" sz="1400" i="1">
                              <a:latin typeface="Cambria Math"/>
                            </a:rPr>
                          </m:ctrlPr>
                        </m:sSubPr>
                        <m:e>
                          <m:r>
                            <a:rPr lang="es-MX" sz="1400" i="1">
                              <a:latin typeface="Cambria Math" panose="02040503050406030204" pitchFamily="18" charset="0"/>
                            </a:rPr>
                            <m:t>𝐻</m:t>
                          </m:r>
                        </m:e>
                        <m:sub>
                          <m:r>
                            <a:rPr lang="es-ES" sz="1400" b="0" i="1" smtClean="0">
                              <a:latin typeface="Cambria Math"/>
                            </a:rPr>
                            <m:t>6</m:t>
                          </m:r>
                        </m:sub>
                      </m:sSub>
                      <m:r>
                        <a:rPr lang="es-ES" sz="1400" b="0" i="1" smtClean="0">
                          <a:latin typeface="Cambria Math"/>
                        </a:rPr>
                        <m:t>𝑂</m:t>
                      </m:r>
                      <m:r>
                        <a:rPr lang="es-MX" sz="1400" i="1">
                          <a:latin typeface="Cambria Math" panose="02040503050406030204" pitchFamily="18" charset="0"/>
                          <a:ea typeface="Cambria Math" panose="02040503050406030204" pitchFamily="18" charset="0"/>
                        </a:rPr>
                        <m:t>→</m:t>
                      </m:r>
                      <m:r>
                        <a:rPr lang="es-MX" sz="1400" i="1">
                          <a:latin typeface="Cambria Math" panose="02040503050406030204" pitchFamily="18" charset="0"/>
                          <a:ea typeface="Cambria Math" panose="02040503050406030204" pitchFamily="18" charset="0"/>
                        </a:rPr>
                        <m:t>𝑃𝑀</m:t>
                      </m:r>
                      <m:r>
                        <a:rPr lang="es-MX" sz="1400" i="1">
                          <a:latin typeface="Cambria Math" panose="02040503050406030204" pitchFamily="18" charset="0"/>
                          <a:ea typeface="Cambria Math" panose="02040503050406030204" pitchFamily="18" charset="0"/>
                        </a:rPr>
                        <m:t>:58</m:t>
                      </m:r>
                      <m:f>
                        <m:fPr>
                          <m:ctrlPr>
                            <a:rPr lang="es-MX" sz="1400" i="1">
                              <a:latin typeface="Cambria Math"/>
                              <a:ea typeface="Cambria Math" panose="02040503050406030204" pitchFamily="18" charset="0"/>
                            </a:rPr>
                          </m:ctrlPr>
                        </m:fPr>
                        <m:num>
                          <m:r>
                            <a:rPr lang="es-MX" sz="1400" i="1">
                              <a:latin typeface="Cambria Math" panose="02040503050406030204" pitchFamily="18" charset="0"/>
                              <a:ea typeface="Cambria Math" panose="02040503050406030204" pitchFamily="18" charset="0"/>
                            </a:rPr>
                            <m:t>𝑔</m:t>
                          </m:r>
                        </m:num>
                        <m:den>
                          <m:r>
                            <a:rPr lang="es-MX" sz="1400" i="1">
                              <a:latin typeface="Cambria Math" panose="02040503050406030204" pitchFamily="18" charset="0"/>
                              <a:ea typeface="Cambria Math" panose="02040503050406030204" pitchFamily="18" charset="0"/>
                            </a:rPr>
                            <m:t>𝑚𝑜𝑙</m:t>
                          </m:r>
                        </m:den>
                      </m:f>
                    </m:oMath>
                  </m:oMathPara>
                </a14:m>
                <a:endParaRPr lang="es-MX" sz="14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MX" sz="1400" i="1">
                          <a:latin typeface="Cambria Math" panose="02040503050406030204" pitchFamily="18" charset="0"/>
                        </a:rPr>
                        <m:t>𝑛</m:t>
                      </m:r>
                      <m:r>
                        <a:rPr lang="es-MX" sz="1400" i="1">
                          <a:latin typeface="Cambria Math" panose="02040503050406030204" pitchFamily="18" charset="0"/>
                        </a:rPr>
                        <m:t>=</m:t>
                      </m:r>
                      <m:f>
                        <m:fPr>
                          <m:ctrlPr>
                            <a:rPr lang="es-MX" sz="1400" i="1">
                              <a:latin typeface="Cambria Math"/>
                            </a:rPr>
                          </m:ctrlPr>
                        </m:fPr>
                        <m:num>
                          <m:r>
                            <a:rPr lang="es-MX" sz="1400" i="1">
                              <a:latin typeface="Cambria Math" panose="02040503050406030204" pitchFamily="18" charset="0"/>
                            </a:rPr>
                            <m:t>𝑤</m:t>
                          </m:r>
                        </m:num>
                        <m:den>
                          <m:r>
                            <a:rPr lang="es-MX" sz="1400" i="1">
                              <a:latin typeface="Cambria Math" panose="02040503050406030204" pitchFamily="18" charset="0"/>
                            </a:rPr>
                            <m:t>𝑃𝑀</m:t>
                          </m:r>
                        </m:den>
                      </m:f>
                    </m:oMath>
                  </m:oMathPara>
                </a14:m>
                <a:endParaRPr lang="es-MX" sz="1400" dirty="0"/>
              </a:p>
              <a:p>
                <a:pPr/>
                <a14:m>
                  <m:oMathPara xmlns:m="http://schemas.openxmlformats.org/officeDocument/2006/math">
                    <m:oMathParaPr>
                      <m:jc m:val="left"/>
                    </m:oMathParaPr>
                    <m:oMath xmlns:m="http://schemas.openxmlformats.org/officeDocument/2006/math">
                      <m:r>
                        <a:rPr lang="es-ES" sz="1400" b="0" i="1" smtClean="0">
                          <a:latin typeface="Cambria Math"/>
                        </a:rPr>
                        <m:t>6</m:t>
                      </m:r>
                      <m:r>
                        <a:rPr lang="es-ES" sz="1400" b="0" i="1" smtClean="0">
                          <a:latin typeface="Cambria Math"/>
                        </a:rPr>
                        <m:t>𝑚𝑜𝑙</m:t>
                      </m:r>
                      <m:r>
                        <a:rPr lang="es-MX" sz="1400" i="1">
                          <a:latin typeface="Cambria Math" panose="02040503050406030204" pitchFamily="18" charset="0"/>
                        </a:rPr>
                        <m:t>=</m:t>
                      </m:r>
                      <m:f>
                        <m:fPr>
                          <m:ctrlPr>
                            <a:rPr lang="es-MX" sz="1400" i="1">
                              <a:latin typeface="Cambria Math"/>
                            </a:rPr>
                          </m:ctrlPr>
                        </m:fPr>
                        <m:num>
                          <m:r>
                            <a:rPr lang="es-ES" sz="1400" b="0" i="1" smtClean="0">
                              <a:latin typeface="Cambria Math"/>
                            </a:rPr>
                            <m:t>𝑤</m:t>
                          </m:r>
                        </m:num>
                        <m:den>
                          <m:r>
                            <a:rPr lang="es-ES" sz="1400" b="0" i="1" smtClean="0">
                              <a:latin typeface="Cambria Math"/>
                            </a:rPr>
                            <m:t>58</m:t>
                          </m:r>
                          <m:r>
                            <a:rPr lang="es-MX" sz="1400" i="1">
                              <a:latin typeface="Cambria Math" panose="02040503050406030204" pitchFamily="18" charset="0"/>
                            </a:rPr>
                            <m:t> </m:t>
                          </m:r>
                          <m:r>
                            <a:rPr lang="es-MX" sz="1400" i="1">
                              <a:latin typeface="Cambria Math" panose="02040503050406030204" pitchFamily="18" charset="0"/>
                            </a:rPr>
                            <m:t>𝑔</m:t>
                          </m:r>
                          <m:r>
                            <a:rPr lang="es-MX" sz="1400" i="1">
                              <a:latin typeface="Cambria Math" panose="02040503050406030204" pitchFamily="18" charset="0"/>
                            </a:rPr>
                            <m:t>/</m:t>
                          </m:r>
                          <m:r>
                            <a:rPr lang="es-MX" sz="1400" i="1">
                              <a:latin typeface="Cambria Math" panose="02040503050406030204" pitchFamily="18" charset="0"/>
                            </a:rPr>
                            <m:t>𝑚𝑜𝑙</m:t>
                          </m:r>
                        </m:den>
                      </m:f>
                    </m:oMath>
                  </m:oMathPara>
                </a14:m>
                <a:endParaRPr lang="es-MX" sz="1400" dirty="0"/>
              </a:p>
              <a:p>
                <a:pPr/>
                <a14:m>
                  <m:oMathPara xmlns:m="http://schemas.openxmlformats.org/officeDocument/2006/math">
                    <m:oMathParaPr>
                      <m:jc m:val="left"/>
                    </m:oMathParaPr>
                    <m:oMath xmlns:m="http://schemas.openxmlformats.org/officeDocument/2006/math">
                      <m:r>
                        <a:rPr lang="es-ES" sz="1400" b="0" i="1" smtClean="0">
                          <a:latin typeface="Cambria Math"/>
                        </a:rPr>
                        <m:t>𝑤</m:t>
                      </m:r>
                      <m:r>
                        <a:rPr lang="es-MX" sz="1400" i="1">
                          <a:latin typeface="Cambria Math" panose="02040503050406030204" pitchFamily="18" charset="0"/>
                        </a:rPr>
                        <m:t>=</m:t>
                      </m:r>
                      <m:r>
                        <a:rPr lang="es-ES" sz="1400" b="0" i="1" smtClean="0">
                          <a:latin typeface="Cambria Math"/>
                        </a:rPr>
                        <m:t>348 </m:t>
                      </m:r>
                      <m:r>
                        <a:rPr lang="es-ES" sz="1400" b="0" i="1" smtClean="0">
                          <a:latin typeface="Cambria Math"/>
                        </a:rPr>
                        <m:t>𝑔</m:t>
                      </m:r>
                    </m:oMath>
                  </m:oMathPara>
                </a14:m>
                <a:endParaRPr lang="es-MX" sz="1400" dirty="0"/>
              </a:p>
              <a:p>
                <a:endParaRPr lang="es-MX" sz="1400" dirty="0"/>
              </a:p>
            </p:txBody>
          </p:sp>
        </mc:Choice>
        <mc:Fallback xmlns="">
          <p:sp>
            <p:nvSpPr>
              <p:cNvPr id="7" name="CuadroTexto 17"/>
              <p:cNvSpPr txBox="1">
                <a:spLocks noRot="1" noChangeAspect="1" noMove="1" noResize="1" noEditPoints="1" noAdjustHandles="1" noChangeArrowheads="1" noChangeShapeType="1" noTextEdit="1"/>
              </p:cNvSpPr>
              <p:nvPr/>
            </p:nvSpPr>
            <p:spPr>
              <a:xfrm>
                <a:off x="899711" y="2558675"/>
                <a:ext cx="3262747" cy="1663532"/>
              </a:xfrm>
              <a:prstGeom prst="rect">
                <a:avLst/>
              </a:prstGeom>
              <a:blipFill rotWithShape="0">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17"/>
              <p:cNvSpPr txBox="1"/>
              <p:nvPr/>
            </p:nvSpPr>
            <p:spPr>
              <a:xfrm>
                <a:off x="9292146" y="1803393"/>
                <a:ext cx="2740527" cy="1725409"/>
              </a:xfrm>
              <a:prstGeom prst="rect">
                <a:avLst/>
              </a:prstGeom>
              <a:noFill/>
            </p:spPr>
            <p:txBody>
              <a:bodyPr wrap="square" rtlCol="0">
                <a:spAutoFit/>
              </a:bodyPr>
              <a:lstStyle/>
              <a:p>
                <a:r>
                  <a:rPr lang="es-MX" sz="1400" dirty="0" smtClean="0">
                    <a:ea typeface="Cambria Math" panose="02040503050406030204" pitchFamily="18" charset="0"/>
                  </a:rPr>
                  <a:t>Convirtiendo los 12 moles de Acetil CoA  a g:</a:t>
                </a:r>
                <a:endParaRPr lang="es-MX" sz="14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MX" sz="1400" i="1">
                          <a:latin typeface="Cambria Math" panose="02040503050406030204" pitchFamily="18" charset="0"/>
                        </a:rPr>
                        <m:t>𝑛</m:t>
                      </m:r>
                      <m:r>
                        <a:rPr lang="es-MX" sz="1400" i="1">
                          <a:latin typeface="Cambria Math" panose="02040503050406030204" pitchFamily="18" charset="0"/>
                        </a:rPr>
                        <m:t>=</m:t>
                      </m:r>
                      <m:f>
                        <m:fPr>
                          <m:ctrlPr>
                            <a:rPr lang="es-MX" sz="1400" i="1">
                              <a:latin typeface="Cambria Math"/>
                            </a:rPr>
                          </m:ctrlPr>
                        </m:fPr>
                        <m:num>
                          <m:r>
                            <a:rPr lang="es-MX" sz="1400" i="1">
                              <a:latin typeface="Cambria Math" panose="02040503050406030204" pitchFamily="18" charset="0"/>
                            </a:rPr>
                            <m:t>𝑤</m:t>
                          </m:r>
                        </m:num>
                        <m:den>
                          <m:r>
                            <a:rPr lang="es-MX" sz="1400" i="1">
                              <a:latin typeface="Cambria Math" panose="02040503050406030204" pitchFamily="18" charset="0"/>
                            </a:rPr>
                            <m:t>𝑃𝑀</m:t>
                          </m:r>
                        </m:den>
                      </m:f>
                    </m:oMath>
                  </m:oMathPara>
                </a14:m>
                <a:endParaRPr lang="es-MX" sz="1400" dirty="0"/>
              </a:p>
              <a:p>
                <a:pPr/>
                <a14:m>
                  <m:oMathPara xmlns:m="http://schemas.openxmlformats.org/officeDocument/2006/math">
                    <m:oMathParaPr>
                      <m:jc m:val="left"/>
                    </m:oMathParaPr>
                    <m:oMath xmlns:m="http://schemas.openxmlformats.org/officeDocument/2006/math">
                      <m:r>
                        <a:rPr lang="es-ES" sz="1400" i="1">
                          <a:latin typeface="Cambria Math"/>
                        </a:rPr>
                        <m:t>1</m:t>
                      </m:r>
                      <m:r>
                        <a:rPr lang="es-ES" sz="1400" b="0" i="1" smtClean="0">
                          <a:latin typeface="Cambria Math"/>
                        </a:rPr>
                        <m:t>2 </m:t>
                      </m:r>
                      <m:r>
                        <a:rPr lang="es-ES" sz="1400" b="0" i="1" smtClean="0">
                          <a:latin typeface="Cambria Math"/>
                        </a:rPr>
                        <m:t>𝑚𝑜𝑙</m:t>
                      </m:r>
                      <m:r>
                        <a:rPr lang="es-MX" sz="1400" i="1">
                          <a:latin typeface="Cambria Math" panose="02040503050406030204" pitchFamily="18" charset="0"/>
                        </a:rPr>
                        <m:t>=</m:t>
                      </m:r>
                      <m:f>
                        <m:fPr>
                          <m:ctrlPr>
                            <a:rPr lang="es-MX" sz="1400" i="1">
                              <a:latin typeface="Cambria Math"/>
                            </a:rPr>
                          </m:ctrlPr>
                        </m:fPr>
                        <m:num>
                          <m:r>
                            <a:rPr lang="es-ES" sz="1400" b="0" i="1" smtClean="0">
                              <a:latin typeface="Cambria Math"/>
                            </a:rPr>
                            <m:t>𝑤</m:t>
                          </m:r>
                        </m:num>
                        <m:den>
                          <m:r>
                            <a:rPr lang="es-ES" sz="1400" b="0" i="1" smtClean="0">
                              <a:latin typeface="Cambria Math"/>
                            </a:rPr>
                            <m:t>809</m:t>
                          </m:r>
                          <m:r>
                            <a:rPr lang="es-MX" sz="1400" i="1">
                              <a:latin typeface="Cambria Math" panose="02040503050406030204" pitchFamily="18" charset="0"/>
                            </a:rPr>
                            <m:t> </m:t>
                          </m:r>
                          <m:r>
                            <a:rPr lang="es-MX" sz="1400" i="1">
                              <a:latin typeface="Cambria Math" panose="02040503050406030204" pitchFamily="18" charset="0"/>
                            </a:rPr>
                            <m:t>𝑔</m:t>
                          </m:r>
                          <m:r>
                            <a:rPr lang="es-MX" sz="1400" i="1">
                              <a:latin typeface="Cambria Math" panose="02040503050406030204" pitchFamily="18" charset="0"/>
                            </a:rPr>
                            <m:t>/</m:t>
                          </m:r>
                          <m:r>
                            <a:rPr lang="es-MX" sz="1400" i="1">
                              <a:latin typeface="Cambria Math" panose="02040503050406030204" pitchFamily="18" charset="0"/>
                            </a:rPr>
                            <m:t>𝑚𝑜𝑙</m:t>
                          </m:r>
                        </m:den>
                      </m:f>
                    </m:oMath>
                  </m:oMathPara>
                </a14:m>
                <a:endParaRPr lang="es-MX" sz="1400" dirty="0"/>
              </a:p>
              <a:p>
                <a:pPr/>
                <a14:m>
                  <m:oMathPara xmlns:m="http://schemas.openxmlformats.org/officeDocument/2006/math">
                    <m:oMathParaPr>
                      <m:jc m:val="left"/>
                    </m:oMathParaPr>
                    <m:oMath xmlns:m="http://schemas.openxmlformats.org/officeDocument/2006/math">
                      <m:r>
                        <a:rPr lang="es-ES" sz="1400" b="0" i="1" smtClean="0">
                          <a:latin typeface="Cambria Math"/>
                        </a:rPr>
                        <m:t>𝑤</m:t>
                      </m:r>
                      <m:r>
                        <a:rPr lang="es-MX" sz="1400" i="1">
                          <a:latin typeface="Cambria Math" panose="02040503050406030204" pitchFamily="18" charset="0"/>
                        </a:rPr>
                        <m:t>=</m:t>
                      </m:r>
                      <m:r>
                        <a:rPr lang="es-ES" sz="1400" b="0" i="1" smtClean="0">
                          <a:latin typeface="Cambria Math"/>
                        </a:rPr>
                        <m:t>9708 </m:t>
                      </m:r>
                      <m:r>
                        <a:rPr lang="es-ES" sz="1400" b="0" i="1" smtClean="0">
                          <a:latin typeface="Cambria Math"/>
                        </a:rPr>
                        <m:t>𝑔</m:t>
                      </m:r>
                    </m:oMath>
                  </m:oMathPara>
                </a14:m>
                <a:endParaRPr lang="es-MX" sz="1400" dirty="0"/>
              </a:p>
              <a:p>
                <a:endParaRPr lang="es-MX" sz="1400" dirty="0"/>
              </a:p>
            </p:txBody>
          </p:sp>
        </mc:Choice>
        <mc:Fallback xmlns="">
          <p:sp>
            <p:nvSpPr>
              <p:cNvPr id="8" name="CuadroTexto 17"/>
              <p:cNvSpPr txBox="1">
                <a:spLocks noRot="1" noChangeAspect="1" noMove="1" noResize="1" noEditPoints="1" noAdjustHandles="1" noChangeArrowheads="1" noChangeShapeType="1" noTextEdit="1"/>
              </p:cNvSpPr>
              <p:nvPr/>
            </p:nvSpPr>
            <p:spPr>
              <a:xfrm>
                <a:off x="9292146" y="1803393"/>
                <a:ext cx="2740527" cy="1725409"/>
              </a:xfrm>
              <a:prstGeom prst="rect">
                <a:avLst/>
              </a:prstGeom>
              <a:blipFill rotWithShape="0">
                <a:blip r:embed="rId4"/>
                <a:stretch>
                  <a:fillRect l="-667" t="-707" r="-155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7910279" y="3759634"/>
                <a:ext cx="4478357" cy="147732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i="1" smtClean="0">
                          <a:latin typeface="Cambria Math"/>
                          <a:ea typeface="Cambria Math"/>
                        </a:rPr>
                        <m:t>9708 </m:t>
                      </m:r>
                      <m:r>
                        <a:rPr lang="es-ES" i="1" smtClean="0">
                          <a:latin typeface="Cambria Math"/>
                          <a:ea typeface="Cambria Math"/>
                        </a:rPr>
                        <m:t>𝑔</m:t>
                      </m:r>
                      <m:r>
                        <a:rPr lang="es-ES" i="1" smtClean="0">
                          <a:latin typeface="Cambria Math"/>
                          <a:ea typeface="Cambria Math"/>
                        </a:rPr>
                        <m:t> </m:t>
                      </m:r>
                      <m:r>
                        <a:rPr lang="es-ES" i="1" smtClean="0">
                          <a:latin typeface="Cambria Math"/>
                          <a:ea typeface="Cambria Math"/>
                        </a:rPr>
                        <m:t>𝑑𝑒</m:t>
                      </m:r>
                      <m:r>
                        <a:rPr lang="es-ES" i="1" smtClean="0">
                          <a:latin typeface="Cambria Math"/>
                          <a:ea typeface="Cambria Math"/>
                        </a:rPr>
                        <m:t> </m:t>
                      </m:r>
                      <m:r>
                        <a:rPr lang="es-ES" i="1" smtClean="0">
                          <a:latin typeface="Cambria Math"/>
                          <a:ea typeface="Cambria Math"/>
                        </a:rPr>
                        <m:t>𝐴𝑐𝑒𝑡𝑖𝑙</m:t>
                      </m:r>
                      <m:r>
                        <a:rPr lang="es-ES" i="1" smtClean="0">
                          <a:latin typeface="Cambria Math"/>
                          <a:ea typeface="Cambria Math"/>
                        </a:rPr>
                        <m:t> </m:t>
                      </m:r>
                      <m:r>
                        <a:rPr lang="es-ES" i="1" smtClean="0">
                          <a:latin typeface="Cambria Math"/>
                          <a:ea typeface="Cambria Math"/>
                        </a:rPr>
                        <m:t>𝐶𝑜𝐴</m:t>
                      </m:r>
                      <m:r>
                        <a:rPr lang="es-ES" b="0" i="1" smtClean="0">
                          <a:latin typeface="Cambria Math"/>
                          <a:ea typeface="Cambria Math"/>
                        </a:rPr>
                        <m:t>→</m:t>
                      </m:r>
                      <m:r>
                        <a:rPr lang="es-ES" i="1">
                          <a:latin typeface="Cambria Math"/>
                          <a:ea typeface="Cambria Math" panose="02040503050406030204" pitchFamily="18" charset="0"/>
                        </a:rPr>
                        <m:t>348 </m:t>
                      </m:r>
                      <m:r>
                        <a:rPr lang="es-ES" i="1">
                          <a:latin typeface="Cambria Math"/>
                          <a:ea typeface="Cambria Math" panose="02040503050406030204" pitchFamily="18" charset="0"/>
                        </a:rPr>
                        <m:t>𝑔</m:t>
                      </m:r>
                      <m:r>
                        <a:rPr lang="es-ES" i="1">
                          <a:latin typeface="Cambria Math"/>
                          <a:ea typeface="Cambria Math" panose="02040503050406030204" pitchFamily="18" charset="0"/>
                        </a:rPr>
                        <m:t> </m:t>
                      </m:r>
                      <m:r>
                        <a:rPr lang="es-ES" i="1">
                          <a:latin typeface="Cambria Math"/>
                          <a:ea typeface="Cambria Math" panose="02040503050406030204" pitchFamily="18" charset="0"/>
                        </a:rPr>
                        <m:t>𝐴𝑐𝑒𝑡𝑜𝑛𝑎</m:t>
                      </m:r>
                    </m:oMath>
                  </m:oMathPara>
                </a14:m>
                <a:endParaRPr lang="es-ES" b="0" dirty="0" smtClean="0">
                  <a:ea typeface="Cambria Math"/>
                </a:endParaRPr>
              </a:p>
              <a:p>
                <a:pPr/>
                <a14:m>
                  <m:oMathPara xmlns:m="http://schemas.openxmlformats.org/officeDocument/2006/math">
                    <m:oMathParaPr>
                      <m:jc m:val="left"/>
                    </m:oMathParaPr>
                    <m:oMath xmlns:m="http://schemas.openxmlformats.org/officeDocument/2006/math">
                      <m:r>
                        <a:rPr lang="es-ES" b="0" i="1" smtClean="0">
                          <a:latin typeface="Cambria Math"/>
                          <a:ea typeface="Cambria Math" panose="02040503050406030204" pitchFamily="18" charset="0"/>
                        </a:rPr>
                        <m:t>210.34 </m:t>
                      </m:r>
                      <m:r>
                        <a:rPr lang="es-ES" b="0" i="1" smtClean="0">
                          <a:latin typeface="Cambria Math"/>
                          <a:ea typeface="Cambria Math" panose="02040503050406030204" pitchFamily="18" charset="0"/>
                        </a:rPr>
                        <m:t>𝑔</m:t>
                      </m:r>
                      <m:r>
                        <a:rPr lang="es-ES" b="0" i="1" smtClean="0">
                          <a:latin typeface="Cambria Math"/>
                          <a:ea typeface="Cambria Math" panose="02040503050406030204" pitchFamily="18" charset="0"/>
                        </a:rPr>
                        <m:t> </m:t>
                      </m:r>
                      <m:r>
                        <a:rPr lang="es-ES" b="0" i="1" smtClean="0">
                          <a:latin typeface="Cambria Math"/>
                          <a:ea typeface="Cambria Math" panose="02040503050406030204" pitchFamily="18" charset="0"/>
                        </a:rPr>
                        <m:t>𝑑𝑒</m:t>
                      </m:r>
                      <m:r>
                        <a:rPr lang="es-ES" b="0" i="1" smtClean="0">
                          <a:latin typeface="Cambria Math"/>
                          <a:ea typeface="Cambria Math" panose="02040503050406030204" pitchFamily="18" charset="0"/>
                        </a:rPr>
                        <m:t> </m:t>
                      </m:r>
                      <m:r>
                        <a:rPr lang="es-ES" b="0" i="1" smtClean="0">
                          <a:latin typeface="Cambria Math"/>
                          <a:ea typeface="Cambria Math" panose="02040503050406030204" pitchFamily="18" charset="0"/>
                        </a:rPr>
                        <m:t>𝐴𝑐𝑒𝑡𝑖𝑙</m:t>
                      </m:r>
                      <m:r>
                        <a:rPr lang="es-ES" b="0" i="1" smtClean="0">
                          <a:latin typeface="Cambria Math"/>
                          <a:ea typeface="Cambria Math" panose="02040503050406030204" pitchFamily="18" charset="0"/>
                        </a:rPr>
                        <m:t> </m:t>
                      </m:r>
                      <m:r>
                        <a:rPr lang="es-ES" b="0" i="1" smtClean="0">
                          <a:latin typeface="Cambria Math"/>
                          <a:ea typeface="Cambria Math" panose="02040503050406030204" pitchFamily="18" charset="0"/>
                        </a:rPr>
                        <m:t>𝐶𝑜𝐴</m:t>
                      </m:r>
                      <m:r>
                        <a:rPr lang="es-ES" b="0" i="1" smtClean="0">
                          <a:latin typeface="Cambria Math"/>
                          <a:ea typeface="Cambria Math"/>
                        </a:rPr>
                        <m:t>→</m:t>
                      </m:r>
                      <m:r>
                        <a:rPr lang="es-ES" b="0" i="1" smtClean="0">
                          <a:latin typeface="Cambria Math"/>
                          <a:ea typeface="Cambria Math"/>
                        </a:rPr>
                        <m:t>𝑥</m:t>
                      </m:r>
                    </m:oMath>
                  </m:oMathPara>
                </a14:m>
                <a:endParaRPr lang="es-ES" b="0" dirty="0" smtClean="0">
                  <a:ea typeface="Cambria Math"/>
                </a:endParaRPr>
              </a:p>
              <a:p>
                <a:endParaRPr lang="es-ES" b="0" dirty="0" smtClean="0">
                  <a:ea typeface="Cambria Math"/>
                </a:endParaRPr>
              </a:p>
              <a:p>
                <a:pPr/>
                <a14:m>
                  <m:oMathPara xmlns:m="http://schemas.openxmlformats.org/officeDocument/2006/math">
                    <m:oMathParaPr>
                      <m:jc m:val="center"/>
                    </m:oMathParaPr>
                    <m:oMath xmlns:m="http://schemas.openxmlformats.org/officeDocument/2006/math">
                      <m:r>
                        <a:rPr lang="es-ES" b="1" i="1" smtClean="0">
                          <a:latin typeface="Cambria Math"/>
                          <a:ea typeface="Cambria Math" panose="02040503050406030204" pitchFamily="18" charset="0"/>
                        </a:rPr>
                        <m:t>𝒙</m:t>
                      </m:r>
                      <m:r>
                        <a:rPr lang="es-ES" b="1" i="1" smtClean="0">
                          <a:latin typeface="Cambria Math"/>
                          <a:ea typeface="Cambria Math" panose="02040503050406030204" pitchFamily="18" charset="0"/>
                        </a:rPr>
                        <m:t>=</m:t>
                      </m:r>
                      <m:r>
                        <a:rPr lang="es-ES" b="1" i="1" smtClean="0">
                          <a:latin typeface="Cambria Math"/>
                          <a:ea typeface="Cambria Math" panose="02040503050406030204" pitchFamily="18" charset="0"/>
                        </a:rPr>
                        <m:t>𝟕</m:t>
                      </m:r>
                      <m:r>
                        <a:rPr lang="es-ES" b="1" i="1" smtClean="0">
                          <a:latin typeface="Cambria Math"/>
                          <a:ea typeface="Cambria Math" panose="02040503050406030204" pitchFamily="18" charset="0"/>
                        </a:rPr>
                        <m:t>.</m:t>
                      </m:r>
                      <m:r>
                        <a:rPr lang="es-ES" b="1" i="1" smtClean="0">
                          <a:latin typeface="Cambria Math"/>
                          <a:ea typeface="Cambria Math" panose="02040503050406030204" pitchFamily="18" charset="0"/>
                        </a:rPr>
                        <m:t>𝟓𝟒</m:t>
                      </m:r>
                      <m:r>
                        <a:rPr lang="es-ES" b="1" i="1" smtClean="0">
                          <a:latin typeface="Cambria Math"/>
                          <a:ea typeface="Cambria Math" panose="02040503050406030204" pitchFamily="18" charset="0"/>
                        </a:rPr>
                        <m:t> </m:t>
                      </m:r>
                      <m:r>
                        <a:rPr lang="es-ES" b="1" i="1" smtClean="0">
                          <a:latin typeface="Cambria Math"/>
                          <a:ea typeface="Cambria Math" panose="02040503050406030204" pitchFamily="18" charset="0"/>
                        </a:rPr>
                        <m:t>𝒈</m:t>
                      </m:r>
                      <m:r>
                        <a:rPr lang="es-ES" b="1" i="1" smtClean="0">
                          <a:latin typeface="Cambria Math"/>
                          <a:ea typeface="Cambria Math" panose="02040503050406030204" pitchFamily="18" charset="0"/>
                        </a:rPr>
                        <m:t> </m:t>
                      </m:r>
                      <m:r>
                        <a:rPr lang="es-ES" b="1" i="1" smtClean="0">
                          <a:latin typeface="Cambria Math"/>
                          <a:ea typeface="Cambria Math" panose="02040503050406030204" pitchFamily="18" charset="0"/>
                        </a:rPr>
                        <m:t>𝒅𝒆</m:t>
                      </m:r>
                      <m:r>
                        <a:rPr lang="es-ES" b="1" i="1" smtClean="0">
                          <a:latin typeface="Cambria Math"/>
                          <a:ea typeface="Cambria Math" panose="02040503050406030204" pitchFamily="18" charset="0"/>
                        </a:rPr>
                        <m:t> </m:t>
                      </m:r>
                      <m:r>
                        <a:rPr lang="es-ES" b="1" i="1" smtClean="0">
                          <a:latin typeface="Cambria Math"/>
                          <a:ea typeface="Cambria Math" panose="02040503050406030204" pitchFamily="18" charset="0"/>
                        </a:rPr>
                        <m:t>𝑨𝒄𝒆𝒕𝒐𝒏𝒂</m:t>
                      </m:r>
                    </m:oMath>
                  </m:oMathPara>
                </a14:m>
                <a:endParaRPr lang="es-MX" b="1" dirty="0">
                  <a:ea typeface="Cambria Math" panose="02040503050406030204" pitchFamily="18" charset="0"/>
                </a:endParaRPr>
              </a:p>
              <a:p>
                <a:endParaRPr lang="es-MX" dirty="0"/>
              </a:p>
            </p:txBody>
          </p:sp>
        </mc:Choice>
        <mc:Fallback xmlns="">
          <p:sp>
            <p:nvSpPr>
              <p:cNvPr id="9" name="8 Rectángulo"/>
              <p:cNvSpPr>
                <a:spLocks noRot="1" noChangeAspect="1" noMove="1" noResize="1" noEditPoints="1" noAdjustHandles="1" noChangeArrowheads="1" noChangeShapeType="1" noTextEdit="1"/>
              </p:cNvSpPr>
              <p:nvPr/>
            </p:nvSpPr>
            <p:spPr>
              <a:xfrm>
                <a:off x="7910279" y="3759634"/>
                <a:ext cx="4478357" cy="1477328"/>
              </a:xfrm>
              <a:prstGeom prst="rect">
                <a:avLst/>
              </a:prstGeom>
              <a:blipFill rotWithShape="0">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17"/>
              <p:cNvSpPr txBox="1"/>
              <p:nvPr/>
            </p:nvSpPr>
            <p:spPr>
              <a:xfrm>
                <a:off x="4799516" y="1753086"/>
                <a:ext cx="4184659" cy="2943819"/>
              </a:xfrm>
              <a:prstGeom prst="rect">
                <a:avLst/>
              </a:prstGeom>
              <a:noFill/>
            </p:spPr>
            <p:txBody>
              <a:bodyPr wrap="square" rtlCol="0">
                <a:spAutoFit/>
              </a:bodyPr>
              <a:lstStyle/>
              <a:p>
                <a:pPr algn="just"/>
                <a:r>
                  <a:rPr lang="es-MX" sz="1600" dirty="0" smtClean="0"/>
                  <a:t>Sin embargo el resultado que la producción de Acetil CoA es de 0.26 mol por los 9.1 g de Grasas Saturadas que contiene el paquete de galletas, teniendo en cuenta el peso molecular del Acetil CoA, la producción en g es de:</a:t>
                </a:r>
              </a:p>
              <a:p>
                <a:pPr/>
                <a14:m>
                  <m:oMathPara xmlns:m="http://schemas.openxmlformats.org/officeDocument/2006/math">
                    <m:oMathParaPr>
                      <m:jc m:val="left"/>
                    </m:oMathParaPr>
                    <m:oMath xmlns:m="http://schemas.openxmlformats.org/officeDocument/2006/math">
                      <m:r>
                        <a:rPr lang="es-MX" sz="1600" i="1">
                          <a:latin typeface="Cambria Math" panose="02040503050406030204" pitchFamily="18" charset="0"/>
                        </a:rPr>
                        <m:t>𝑛</m:t>
                      </m:r>
                      <m:r>
                        <a:rPr lang="es-MX" sz="1600" i="1">
                          <a:latin typeface="Cambria Math" panose="02040503050406030204" pitchFamily="18" charset="0"/>
                        </a:rPr>
                        <m:t>=</m:t>
                      </m:r>
                      <m:f>
                        <m:fPr>
                          <m:ctrlPr>
                            <a:rPr lang="es-MX" sz="1600" i="1">
                              <a:latin typeface="Cambria Math"/>
                            </a:rPr>
                          </m:ctrlPr>
                        </m:fPr>
                        <m:num>
                          <m:r>
                            <a:rPr lang="es-MX" sz="1600" i="1">
                              <a:latin typeface="Cambria Math" panose="02040503050406030204" pitchFamily="18" charset="0"/>
                            </a:rPr>
                            <m:t>𝑤</m:t>
                          </m:r>
                        </m:num>
                        <m:den>
                          <m:r>
                            <a:rPr lang="es-MX" sz="1600" i="1">
                              <a:latin typeface="Cambria Math" panose="02040503050406030204" pitchFamily="18" charset="0"/>
                            </a:rPr>
                            <m:t>𝑃𝑀</m:t>
                          </m:r>
                        </m:den>
                      </m:f>
                    </m:oMath>
                  </m:oMathPara>
                </a14:m>
                <a:endParaRPr lang="es-MX" sz="1600" dirty="0"/>
              </a:p>
              <a:p>
                <a:pPr/>
                <a14:m>
                  <m:oMathPara xmlns:m="http://schemas.openxmlformats.org/officeDocument/2006/math">
                    <m:oMathParaPr>
                      <m:jc m:val="left"/>
                    </m:oMathParaPr>
                    <m:oMath xmlns:m="http://schemas.openxmlformats.org/officeDocument/2006/math">
                      <m:r>
                        <a:rPr lang="es-ES" sz="1600" i="1">
                          <a:latin typeface="Cambria Math"/>
                        </a:rPr>
                        <m:t>0</m:t>
                      </m:r>
                      <m:r>
                        <a:rPr lang="es-ES" sz="1600" b="0" i="1" smtClean="0">
                          <a:latin typeface="Cambria Math"/>
                        </a:rPr>
                        <m:t>.26</m:t>
                      </m:r>
                      <m:r>
                        <a:rPr lang="es-ES" sz="1600" b="0" i="1" smtClean="0">
                          <a:latin typeface="Cambria Math"/>
                        </a:rPr>
                        <m:t>𝑚𝑜𝑙</m:t>
                      </m:r>
                      <m:r>
                        <a:rPr lang="es-MX" sz="1600" i="1">
                          <a:latin typeface="Cambria Math" panose="02040503050406030204" pitchFamily="18" charset="0"/>
                        </a:rPr>
                        <m:t>=</m:t>
                      </m:r>
                      <m:f>
                        <m:fPr>
                          <m:ctrlPr>
                            <a:rPr lang="es-MX" sz="1600" i="1">
                              <a:latin typeface="Cambria Math"/>
                            </a:rPr>
                          </m:ctrlPr>
                        </m:fPr>
                        <m:num>
                          <m:r>
                            <a:rPr lang="es-ES" sz="1600" i="1">
                              <a:latin typeface="Cambria Math"/>
                            </a:rPr>
                            <m:t>𝑤</m:t>
                          </m:r>
                        </m:num>
                        <m:den>
                          <m:r>
                            <a:rPr lang="es-ES" sz="1600" i="1">
                              <a:latin typeface="Cambria Math"/>
                            </a:rPr>
                            <m:t>809</m:t>
                          </m:r>
                          <m:r>
                            <a:rPr lang="es-MX" sz="1600" i="1">
                              <a:latin typeface="Cambria Math" panose="02040503050406030204" pitchFamily="18" charset="0"/>
                            </a:rPr>
                            <m:t> </m:t>
                          </m:r>
                          <m:r>
                            <a:rPr lang="es-MX" sz="1600" i="1">
                              <a:latin typeface="Cambria Math" panose="02040503050406030204" pitchFamily="18" charset="0"/>
                            </a:rPr>
                            <m:t>𝑔</m:t>
                          </m:r>
                          <m:r>
                            <a:rPr lang="es-MX" sz="1600" i="1">
                              <a:latin typeface="Cambria Math" panose="02040503050406030204" pitchFamily="18" charset="0"/>
                            </a:rPr>
                            <m:t>/</m:t>
                          </m:r>
                          <m:r>
                            <a:rPr lang="es-MX" sz="1600" i="1">
                              <a:latin typeface="Cambria Math" panose="02040503050406030204" pitchFamily="18" charset="0"/>
                            </a:rPr>
                            <m:t>𝑚𝑜𝑙</m:t>
                          </m:r>
                        </m:den>
                      </m:f>
                    </m:oMath>
                  </m:oMathPara>
                </a14:m>
                <a:endParaRPr lang="es-MX" sz="1600" dirty="0"/>
              </a:p>
              <a:p>
                <a:pPr/>
                <a14:m>
                  <m:oMathPara xmlns:m="http://schemas.openxmlformats.org/officeDocument/2006/math">
                    <m:oMathParaPr>
                      <m:jc m:val="left"/>
                    </m:oMathParaPr>
                    <m:oMath xmlns:m="http://schemas.openxmlformats.org/officeDocument/2006/math">
                      <m:r>
                        <a:rPr lang="es-ES" sz="1600" i="1">
                          <a:latin typeface="Cambria Math"/>
                        </a:rPr>
                        <m:t>𝑤</m:t>
                      </m:r>
                      <m:r>
                        <a:rPr lang="es-MX" sz="1600" i="1">
                          <a:latin typeface="Cambria Math" panose="02040503050406030204" pitchFamily="18" charset="0"/>
                        </a:rPr>
                        <m:t>=</m:t>
                      </m:r>
                      <m:r>
                        <a:rPr lang="es-ES" sz="1600" b="0" i="1" smtClean="0">
                          <a:latin typeface="Cambria Math"/>
                        </a:rPr>
                        <m:t>219.34</m:t>
                      </m:r>
                      <m:r>
                        <a:rPr lang="es-ES" sz="1600" i="1">
                          <a:latin typeface="Cambria Math"/>
                        </a:rPr>
                        <m:t>𝑔</m:t>
                      </m:r>
                    </m:oMath>
                  </m:oMathPara>
                </a14:m>
                <a:endParaRPr lang="es-MX" sz="1600" dirty="0"/>
              </a:p>
              <a:p>
                <a:endParaRPr lang="es-MX" sz="1600" dirty="0"/>
              </a:p>
              <a:p>
                <a:endParaRPr lang="es-MX" sz="1600" dirty="0"/>
              </a:p>
            </p:txBody>
          </p:sp>
        </mc:Choice>
        <mc:Fallback xmlns="">
          <p:sp>
            <p:nvSpPr>
              <p:cNvPr id="10" name="CuadroTexto 17"/>
              <p:cNvSpPr txBox="1">
                <a:spLocks noRot="1" noChangeAspect="1" noMove="1" noResize="1" noEditPoints="1" noAdjustHandles="1" noChangeArrowheads="1" noChangeShapeType="1" noTextEdit="1"/>
              </p:cNvSpPr>
              <p:nvPr/>
            </p:nvSpPr>
            <p:spPr>
              <a:xfrm>
                <a:off x="4799516" y="1753086"/>
                <a:ext cx="4184659" cy="2943819"/>
              </a:xfrm>
              <a:prstGeom prst="rect">
                <a:avLst/>
              </a:prstGeom>
              <a:blipFill rotWithShape="0">
                <a:blip r:embed="rId6"/>
                <a:stretch>
                  <a:fillRect l="-728" t="-622" r="-728"/>
                </a:stretch>
              </a:blipFill>
            </p:spPr>
            <p:txBody>
              <a:bodyPr/>
              <a:lstStyle/>
              <a:p>
                <a:r>
                  <a:rPr lang="es-MX">
                    <a:noFill/>
                  </a:rPr>
                  <a:t> </a:t>
                </a:r>
              </a:p>
            </p:txBody>
          </p:sp>
        </mc:Fallback>
      </mc:AlternateContent>
      <p:sp>
        <p:nvSpPr>
          <p:cNvPr id="5" name="CuadroTexto 4"/>
          <p:cNvSpPr txBox="1"/>
          <p:nvPr/>
        </p:nvSpPr>
        <p:spPr>
          <a:xfrm>
            <a:off x="7190509" y="5236962"/>
            <a:ext cx="4572000" cy="1200329"/>
          </a:xfrm>
          <a:prstGeom prst="rect">
            <a:avLst/>
          </a:prstGeom>
          <a:noFill/>
        </p:spPr>
        <p:txBody>
          <a:bodyPr wrap="square" rtlCol="0">
            <a:spAutoFit/>
          </a:bodyPr>
          <a:lstStyle/>
          <a:p>
            <a:pPr algn="just"/>
            <a:r>
              <a:rPr lang="es-MX" dirty="0" smtClean="0">
                <a:solidFill>
                  <a:srgbClr val="0070C0"/>
                </a:solidFill>
              </a:rPr>
              <a:t>Finalmente de los 9.1 g de grasas saturadas presentes en el empaque de galletas si los acetil CoA producidos en B-oxidación se van a citogénesis producen 7.54 g de Acetona.</a:t>
            </a:r>
            <a:endParaRPr lang="es-MX" dirty="0">
              <a:solidFill>
                <a:srgbClr val="0070C0"/>
              </a:solidFill>
            </a:endParaRPr>
          </a:p>
        </p:txBody>
      </p:sp>
    </p:spTree>
    <p:extLst>
      <p:ext uri="{BB962C8B-B14F-4D97-AF65-F5344CB8AC3E}">
        <p14:creationId xmlns:p14="http://schemas.microsoft.com/office/powerpoint/2010/main" val="248062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163" y="141399"/>
            <a:ext cx="11492346" cy="1200329"/>
          </a:xfrm>
          <a:prstGeom prst="rect">
            <a:avLst/>
          </a:prstGeom>
          <a:noFill/>
        </p:spPr>
        <p:txBody>
          <a:bodyPr wrap="square" rtlCol="0">
            <a:spAutoFit/>
          </a:bodyPr>
          <a:lstStyle/>
          <a:p>
            <a:pPr algn="ctr"/>
            <a:r>
              <a:rPr lang="es-MX" sz="2400" b="1" dirty="0" smtClean="0">
                <a:latin typeface="Arial" panose="020B0604020202020204" pitchFamily="34" charset="0"/>
                <a:cs typeface="Arial" panose="020B0604020202020204" pitchFamily="34" charset="0"/>
              </a:rPr>
              <a:t>8. De acuerdo al equilibrio 60, 25, 15 propuesto por la FAO, especifica ¿que biomoleculas ingeridas en las galletas están en equilibrio y cuáles no y por que?</a:t>
            </a:r>
            <a:endParaRPr lang="es-MX" sz="2400" b="1" dirty="0">
              <a:latin typeface="Arial" panose="020B0604020202020204" pitchFamily="34" charset="0"/>
              <a:cs typeface="Arial" panose="020B0604020202020204" pitchFamily="34" charset="0"/>
            </a:endParaRPr>
          </a:p>
        </p:txBody>
      </p:sp>
      <p:sp>
        <p:nvSpPr>
          <p:cNvPr id="5" name="CuadroTexto 4"/>
          <p:cNvSpPr txBox="1"/>
          <p:nvPr/>
        </p:nvSpPr>
        <p:spPr>
          <a:xfrm>
            <a:off x="748145" y="1362510"/>
            <a:ext cx="11159837" cy="923330"/>
          </a:xfrm>
          <a:prstGeom prst="rect">
            <a:avLst/>
          </a:prstGeom>
          <a:noFill/>
        </p:spPr>
        <p:txBody>
          <a:bodyPr wrap="square" rtlCol="0">
            <a:spAutoFit/>
          </a:bodyPr>
          <a:lstStyle/>
          <a:p>
            <a:pPr algn="just"/>
            <a:r>
              <a:rPr lang="es-MX" dirty="0" smtClean="0"/>
              <a:t>Opciones de Resultado:</a:t>
            </a:r>
          </a:p>
          <a:p>
            <a:pPr algn="just"/>
            <a:r>
              <a:rPr lang="es-MX" dirty="0" smtClean="0"/>
              <a:t>a) Si tomamos como 100% la suma de la ingesta en gramos de las tres biomoleculas presentes en las galletas la proporción seria la siguiente:</a:t>
            </a:r>
          </a:p>
        </p:txBody>
      </p:sp>
      <mc:AlternateContent xmlns:mc="http://schemas.openxmlformats.org/markup-compatibility/2006" xmlns:a14="http://schemas.microsoft.com/office/drawing/2010/main">
        <mc:Choice Requires="a14">
          <p:sp>
            <p:nvSpPr>
              <p:cNvPr id="6" name="CuadroTexto 5"/>
              <p:cNvSpPr txBox="1"/>
              <p:nvPr/>
            </p:nvSpPr>
            <p:spPr>
              <a:xfrm>
                <a:off x="748145" y="2294770"/>
                <a:ext cx="4260273" cy="1871090"/>
              </a:xfrm>
              <a:prstGeom prst="rect">
                <a:avLst/>
              </a:prstGeom>
              <a:noFill/>
            </p:spPr>
            <p:txBody>
              <a:bodyPr wrap="square" rtlCol="0">
                <a:spAutoFit/>
              </a:bodyPr>
              <a:lstStyle/>
              <a:p>
                <a:r>
                  <a:rPr lang="es-MX" dirty="0" smtClean="0"/>
                  <a:t>Biomoleculas presentes por empaque:</a:t>
                </a: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𝐻𝐶</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𝐶𝑎𝑟𝑏𝑜h𝑖𝑑𝑟𝑎𝑡𝑜𝑠</m:t>
                          </m:r>
                        </m:e>
                      </m:d>
                      <m:r>
                        <a:rPr lang="es-MX" b="0" i="1" smtClean="0">
                          <a:latin typeface="Cambria Math" panose="02040503050406030204" pitchFamily="18" charset="0"/>
                        </a:rPr>
                        <m:t>=80.5 </m:t>
                      </m:r>
                      <m:r>
                        <a:rPr lang="es-MX" b="0" i="1" smtClean="0">
                          <a:latin typeface="Cambria Math" panose="02040503050406030204" pitchFamily="18" charset="0"/>
                        </a:rPr>
                        <m:t>𝑔</m:t>
                      </m:r>
                    </m:oMath>
                  </m:oMathPara>
                </a14:m>
                <a:endParaRPr lang="es-MX" b="0"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𝐿𝑖𝑝𝑖𝑑𝑜𝑠</m:t>
                      </m:r>
                      <m:r>
                        <a:rPr lang="es-MX" b="0" i="1" smtClean="0">
                          <a:latin typeface="Cambria Math" panose="02040503050406030204" pitchFamily="18" charset="0"/>
                        </a:rPr>
                        <m:t>=</m:t>
                      </m:r>
                      <m:r>
                        <m:rPr>
                          <m:nor/>
                        </m:rPr>
                        <a:rPr lang="es-MX" b="0" dirty="0" smtClean="0"/>
                        <m:t>17.85</m:t>
                      </m:r>
                    </m:oMath>
                  </m:oMathPara>
                </a14:m>
                <a:endParaRPr lang="es-MX" b="0"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𝑃𝑟𝑜𝑡𝑒</m:t>
                      </m:r>
                      <m:r>
                        <a:rPr lang="es-MX" b="0" i="1" smtClean="0">
                          <a:latin typeface="Cambria Math" panose="02040503050406030204" pitchFamily="18" charset="0"/>
                        </a:rPr>
                        <m:t>í</m:t>
                      </m:r>
                      <m:r>
                        <a:rPr lang="es-MX" b="0" i="1" smtClean="0">
                          <a:latin typeface="Cambria Math" panose="02040503050406030204" pitchFamily="18" charset="0"/>
                        </a:rPr>
                        <m:t>𝑛𝑎𝑠</m:t>
                      </m:r>
                      <m:r>
                        <a:rPr lang="es-MX" b="0" i="1" smtClean="0">
                          <a:latin typeface="Cambria Math" panose="02040503050406030204" pitchFamily="18" charset="0"/>
                        </a:rPr>
                        <m:t>=5.25</m:t>
                      </m:r>
                    </m:oMath>
                  </m:oMathPara>
                </a14:m>
                <a:endParaRPr lang="es-MX" b="0" dirty="0" smtClean="0"/>
              </a:p>
              <a:p>
                <a:pPr/>
                <a14:m>
                  <m:oMathPara xmlns:m="http://schemas.openxmlformats.org/officeDocument/2006/math">
                    <m:oMathParaPr>
                      <m:jc m:val="centerGroup"/>
                    </m:oMathParaPr>
                    <m:oMath xmlns:m="http://schemas.openxmlformats.org/officeDocument/2006/math">
                      <m:nary>
                        <m:naryPr>
                          <m:chr m:val="∑"/>
                          <m:subHide m:val="on"/>
                          <m:supHide m:val="on"/>
                          <m:ctrlPr>
                            <a:rPr lang="es-MX" b="0" i="1" smtClean="0">
                              <a:latin typeface="Cambria Math"/>
                            </a:rPr>
                          </m:ctrlPr>
                        </m:naryPr>
                        <m:sub/>
                        <m:sup/>
                        <m:e>
                          <m:r>
                            <a:rPr lang="es-MX" b="0" i="1" smtClean="0">
                              <a:latin typeface="Cambria Math" panose="02040503050406030204" pitchFamily="18" charset="0"/>
                            </a:rPr>
                            <m:t>𝐻𝐶</m:t>
                          </m:r>
                          <m:r>
                            <a:rPr lang="es-MX" b="0" i="1" smtClean="0">
                              <a:latin typeface="Cambria Math" panose="02040503050406030204" pitchFamily="18" charset="0"/>
                            </a:rPr>
                            <m:t>,</m:t>
                          </m:r>
                          <m:r>
                            <a:rPr lang="es-MX" b="0" i="1" smtClean="0">
                              <a:latin typeface="Cambria Math" panose="02040503050406030204" pitchFamily="18" charset="0"/>
                            </a:rPr>
                            <m:t>𝐿</m:t>
                          </m:r>
                          <m:r>
                            <a:rPr lang="es-MX" b="0" i="1" smtClean="0">
                              <a:latin typeface="Cambria Math" panose="02040503050406030204" pitchFamily="18" charset="0"/>
                            </a:rPr>
                            <m:t>,</m:t>
                          </m:r>
                          <m:r>
                            <a:rPr lang="es-MX" b="0" i="1" smtClean="0">
                              <a:latin typeface="Cambria Math" panose="02040503050406030204" pitchFamily="18" charset="0"/>
                            </a:rPr>
                            <m:t>𝑃</m:t>
                          </m:r>
                          <m:r>
                            <a:rPr lang="es-MX" b="0" i="1" smtClean="0">
                              <a:latin typeface="Cambria Math" panose="02040503050406030204" pitchFamily="18" charset="0"/>
                            </a:rPr>
                            <m:t>=103.6</m:t>
                          </m:r>
                        </m:e>
                      </m:nary>
                    </m:oMath>
                  </m:oMathPara>
                </a14:m>
                <a:endParaRPr lang="es-MX" b="0" dirty="0" smtClean="0"/>
              </a:p>
            </p:txBody>
          </p:sp>
        </mc:Choice>
        <mc:Fallback xmlns="">
          <p:sp>
            <p:nvSpPr>
              <p:cNvPr id="6" name="CuadroTexto 5"/>
              <p:cNvSpPr txBox="1">
                <a:spLocks noRot="1" noChangeAspect="1" noMove="1" noResize="1" noEditPoints="1" noAdjustHandles="1" noChangeArrowheads="1" noChangeShapeType="1" noTextEdit="1"/>
              </p:cNvSpPr>
              <p:nvPr/>
            </p:nvSpPr>
            <p:spPr>
              <a:xfrm>
                <a:off x="748145" y="2294770"/>
                <a:ext cx="4260273" cy="1871090"/>
              </a:xfrm>
              <a:prstGeom prst="rect">
                <a:avLst/>
              </a:prstGeom>
              <a:blipFill rotWithShape="0">
                <a:blip r:embed="rId2"/>
                <a:stretch>
                  <a:fillRect l="-1288" t="-162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016336" y="2353152"/>
                <a:ext cx="4260273"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103.6 </m:t>
                      </m:r>
                      <m:r>
                        <a:rPr lang="es-MX" b="0" i="1" smtClean="0">
                          <a:latin typeface="Cambria Math" panose="02040503050406030204" pitchFamily="18" charset="0"/>
                        </a:rPr>
                        <m:t>𝑔</m:t>
                      </m:r>
                      <m:r>
                        <a:rPr lang="es-MX" b="0" i="1" smtClean="0">
                          <a:latin typeface="Cambria Math" panose="02040503050406030204" pitchFamily="18" charset="0"/>
                          <a:ea typeface="Cambria Math" panose="02040503050406030204" pitchFamily="18" charset="0"/>
                        </a:rPr>
                        <m:t>→100%</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80.5 </m:t>
                      </m:r>
                      <m:r>
                        <a:rPr lang="es-MX" b="0" i="1" smtClean="0">
                          <a:latin typeface="Cambria Math" panose="02040503050406030204" pitchFamily="18" charset="0"/>
                        </a:rPr>
                        <m:t>𝑔</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𝐻𝐶</m:t>
                          </m:r>
                        </m:e>
                      </m:d>
                      <m:r>
                        <a:rPr lang="es-MX" b="0" i="1" smtClean="0">
                          <a:latin typeface="Cambria Math" panose="02040503050406030204" pitchFamily="18" charset="0"/>
                          <a:ea typeface="Cambria Math" panose="02040503050406030204" pitchFamily="18" charset="0"/>
                        </a:rPr>
                        <m:t>→77.70%</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17.85 </m:t>
                      </m:r>
                      <m:r>
                        <a:rPr lang="es-MX" b="0" i="1" smtClean="0">
                          <a:latin typeface="Cambria Math" panose="02040503050406030204" pitchFamily="18" charset="0"/>
                        </a:rPr>
                        <m:t>𝑔</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𝐿</m:t>
                          </m:r>
                        </m:e>
                      </m:d>
                      <m:r>
                        <a:rPr lang="es-MX" b="0" i="1" smtClean="0">
                          <a:latin typeface="Cambria Math" panose="02040503050406030204" pitchFamily="18" charset="0"/>
                          <a:ea typeface="Cambria Math" panose="02040503050406030204" pitchFamily="18" charset="0"/>
                        </a:rPr>
                        <m:t>→17.22%</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5.25 </m:t>
                      </m:r>
                      <m:d>
                        <m:dPr>
                          <m:ctrlPr>
                            <a:rPr lang="es-MX" b="0" i="1" smtClean="0">
                              <a:latin typeface="Cambria Math"/>
                            </a:rPr>
                          </m:ctrlPr>
                        </m:dPr>
                        <m:e>
                          <m:r>
                            <a:rPr lang="es-MX" b="0" i="1" smtClean="0">
                              <a:latin typeface="Cambria Math" panose="02040503050406030204" pitchFamily="18" charset="0"/>
                            </a:rPr>
                            <m:t>𝑃</m:t>
                          </m:r>
                        </m:e>
                      </m:d>
                      <m:r>
                        <a:rPr lang="es-MX" b="0" i="1" smtClean="0">
                          <a:latin typeface="Cambria Math" panose="02040503050406030204" pitchFamily="18" charset="0"/>
                          <a:ea typeface="Cambria Math" panose="02040503050406030204" pitchFamily="18" charset="0"/>
                        </a:rPr>
                        <m:t>→5.06%</m:t>
                      </m:r>
                    </m:oMath>
                  </m:oMathPara>
                </a14:m>
                <a:endParaRPr lang="es-MX" b="0" dirty="0" smtClean="0">
                  <a:ea typeface="Cambria Math" panose="02040503050406030204" pitchFamily="18" charset="0"/>
                </a:endParaRPr>
              </a:p>
              <a:p>
                <a:endParaRPr lang="es-MX" b="0" dirty="0" smtClean="0">
                  <a:ea typeface="Cambria Math" panose="02040503050406030204" pitchFamily="18" charset="0"/>
                </a:endParaRPr>
              </a:p>
              <a:p>
                <a:endParaRPr lang="es-MX" b="0" dirty="0" smtClean="0"/>
              </a:p>
            </p:txBody>
          </p:sp>
        </mc:Choice>
        <mc:Fallback xmlns="">
          <p:sp>
            <p:nvSpPr>
              <p:cNvPr id="7" name="CuadroTexto 6"/>
              <p:cNvSpPr txBox="1">
                <a:spLocks noRot="1" noChangeAspect="1" noMove="1" noResize="1" noEditPoints="1" noAdjustHandles="1" noChangeArrowheads="1" noChangeShapeType="1" noTextEdit="1"/>
              </p:cNvSpPr>
              <p:nvPr/>
            </p:nvSpPr>
            <p:spPr>
              <a:xfrm>
                <a:off x="6016336" y="2353152"/>
                <a:ext cx="4260273" cy="1754326"/>
              </a:xfrm>
              <a:prstGeom prst="rect">
                <a:avLst/>
              </a:prstGeom>
              <a:blipFill rotWithShape="0">
                <a:blip r:embed="rId3"/>
                <a:stretch>
                  <a:fillRect/>
                </a:stretch>
              </a:blipFill>
            </p:spPr>
            <p:txBody>
              <a:bodyPr/>
              <a:lstStyle/>
              <a:p>
                <a:r>
                  <a:rPr lang="es-MX">
                    <a:noFill/>
                  </a:rPr>
                  <a:t> </a:t>
                </a:r>
              </a:p>
            </p:txBody>
          </p:sp>
        </mc:Fallback>
      </mc:AlternateContent>
      <p:sp>
        <p:nvSpPr>
          <p:cNvPr id="9" name="CuadroTexto 8"/>
          <p:cNvSpPr txBox="1"/>
          <p:nvPr/>
        </p:nvSpPr>
        <p:spPr>
          <a:xfrm>
            <a:off x="1184564" y="4384964"/>
            <a:ext cx="10266218" cy="923330"/>
          </a:xfrm>
          <a:prstGeom prst="rect">
            <a:avLst/>
          </a:prstGeom>
          <a:noFill/>
        </p:spPr>
        <p:txBody>
          <a:bodyPr wrap="square" rtlCol="0">
            <a:spAutoFit/>
          </a:bodyPr>
          <a:lstStyle/>
          <a:p>
            <a:pPr algn="just"/>
            <a:r>
              <a:rPr lang="es-MX" dirty="0" smtClean="0"/>
              <a:t>De acuerdo a la información nutrimental de la etiqueta de la galleta, sumando la ingesta en gramos de las tres biomoleculas, de acuerdo a los cálculos la ingesta no esta en equilibrio ninguna de las tres biomoleculas, los Carbohidratos están en exceso, los lípidos tienen deficiencia al igual que las proteínas.</a:t>
            </a:r>
            <a:endParaRPr lang="es-MX" dirty="0"/>
          </a:p>
        </p:txBody>
      </p:sp>
    </p:spTree>
    <p:extLst>
      <p:ext uri="{BB962C8B-B14F-4D97-AF65-F5344CB8AC3E}">
        <p14:creationId xmlns:p14="http://schemas.microsoft.com/office/powerpoint/2010/main" val="155615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03564" y="522054"/>
            <a:ext cx="10356272" cy="1200329"/>
          </a:xfrm>
          <a:prstGeom prst="rect">
            <a:avLst/>
          </a:prstGeom>
        </p:spPr>
        <p:txBody>
          <a:bodyPr wrap="square">
            <a:spAutoFit/>
          </a:bodyPr>
          <a:lstStyle/>
          <a:p>
            <a:pPr algn="just"/>
            <a:r>
              <a:rPr lang="es-MX" dirty="0"/>
              <a:t>b</a:t>
            </a:r>
            <a:r>
              <a:rPr lang="es-MX" dirty="0" smtClean="0"/>
              <a:t>)  Basado en la ingesta calórica de 2000 kcal que propone la FAO, estas kcal pueden distribuirse en los diferentes tiempo de alimentos que se consuma, por ejemplo si esto lo distribuimos en 5 comidas y colocamos que en el desayuno esta permitido ingerir </a:t>
            </a:r>
            <a:r>
              <a:rPr lang="es-MX" dirty="0"/>
              <a:t>4</a:t>
            </a:r>
            <a:r>
              <a:rPr lang="es-MX" dirty="0" smtClean="0"/>
              <a:t>00 Kcal, entonces Josimar estaría ingiriendo en este equilibrio:</a:t>
            </a:r>
          </a:p>
        </p:txBody>
      </p:sp>
      <mc:AlternateContent xmlns:mc="http://schemas.openxmlformats.org/markup-compatibility/2006" xmlns:a14="http://schemas.microsoft.com/office/drawing/2010/main">
        <mc:Choice Requires="a14">
          <p:sp>
            <p:nvSpPr>
              <p:cNvPr id="6" name="CuadroTexto 5"/>
              <p:cNvSpPr txBox="1"/>
              <p:nvPr/>
            </p:nvSpPr>
            <p:spPr>
              <a:xfrm>
                <a:off x="803564" y="1722383"/>
                <a:ext cx="4412672" cy="50783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𝐻𝐶</m:t>
                      </m:r>
                      <m:r>
                        <a:rPr lang="es-MX" b="0" i="1" smtClean="0">
                          <a:latin typeface="Cambria Math" panose="02040503050406030204" pitchFamily="18" charset="0"/>
                        </a:rPr>
                        <m:t>=4 </m:t>
                      </m:r>
                      <m:r>
                        <a:rPr lang="es-MX" b="0" i="1" smtClean="0">
                          <a:latin typeface="Cambria Math" panose="02040503050406030204" pitchFamily="18" charset="0"/>
                        </a:rPr>
                        <m:t>𝑘𝑐𝑎𝑙</m:t>
                      </m:r>
                    </m:oMath>
                  </m:oMathPara>
                </a14:m>
                <a:endParaRPr lang="es-MX" b="0" dirty="0" smtClean="0"/>
              </a:p>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8</m:t>
                      </m:r>
                      <m:r>
                        <a:rPr lang="es-MX" b="0" i="1" smtClean="0">
                          <a:latin typeface="Cambria Math" panose="02040503050406030204" pitchFamily="18" charset="0"/>
                        </a:rPr>
                        <m:t>0.5 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𝐻𝐶</m:t>
                      </m:r>
                      <m:r>
                        <a:rPr lang="es-MX" b="0" i="1" smtClean="0">
                          <a:latin typeface="Cambria Math" panose="02040503050406030204" pitchFamily="18" charset="0"/>
                        </a:rPr>
                        <m:t>=322 </m:t>
                      </m:r>
                      <m:r>
                        <a:rPr lang="es-MX" b="0" i="1" smtClean="0">
                          <a:latin typeface="Cambria Math" panose="02040503050406030204" pitchFamily="18" charset="0"/>
                        </a:rPr>
                        <m:t>𝑘𝑐𝑎𝑙</m:t>
                      </m:r>
                    </m:oMath>
                  </m:oMathPara>
                </a14:m>
                <a:endParaRPr lang="es-MX" b="0" dirty="0" smtClean="0"/>
              </a:p>
              <a:p>
                <a:endParaRPr lang="es-MX"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240 </m:t>
                      </m:r>
                      <m:r>
                        <a:rPr lang="es-MX" b="0" i="1" smtClean="0">
                          <a:latin typeface="Cambria Math" panose="02040503050406030204" pitchFamily="18" charset="0"/>
                        </a:rPr>
                        <m:t>𝑘𝑐𝑎𝑙</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𝐻𝐶</m:t>
                          </m:r>
                        </m:e>
                      </m:d>
                      <m:r>
                        <a:rPr lang="es-MX" b="0" i="1" smtClean="0">
                          <a:latin typeface="Cambria Math" panose="02040503050406030204" pitchFamily="18" charset="0"/>
                        </a:rPr>
                        <m:t>→60%</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322 </m:t>
                      </m:r>
                      <m:r>
                        <a:rPr lang="es-MX" b="0" i="1" smtClean="0">
                          <a:latin typeface="Cambria Math" panose="02040503050406030204" pitchFamily="18" charset="0"/>
                        </a:rPr>
                        <m:t>𝑘𝑐𝑎𝑙</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𝐻𝐶</m:t>
                          </m:r>
                        </m:e>
                      </m:d>
                      <m:r>
                        <a:rPr lang="es-MX" b="0" i="1" smtClean="0">
                          <a:latin typeface="Cambria Math" panose="02040503050406030204" pitchFamily="18" charset="0"/>
                        </a:rPr>
                        <m:t>→80.5 %</m:t>
                      </m:r>
                    </m:oMath>
                  </m:oMathPara>
                </a14:m>
                <a:endParaRPr lang="es-MX" b="0" dirty="0" smtClean="0">
                  <a:ea typeface="Cambria Math" panose="02040503050406030204" pitchFamily="18" charset="0"/>
                </a:endParaRPr>
              </a:p>
              <a:p>
                <a:endParaRPr lang="es-MX"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𝐿</m:t>
                      </m:r>
                      <m:r>
                        <a:rPr lang="es-MX" b="0" i="1" smtClean="0">
                          <a:latin typeface="Cambria Math" panose="02040503050406030204" pitchFamily="18" charset="0"/>
                        </a:rPr>
                        <m:t>=9 </m:t>
                      </m:r>
                      <m:r>
                        <a:rPr lang="es-MX" b="0" i="1" smtClean="0">
                          <a:latin typeface="Cambria Math" panose="02040503050406030204" pitchFamily="18" charset="0"/>
                        </a:rPr>
                        <m:t>𝑘𝑐𝑎𝑙</m:t>
                      </m:r>
                    </m:oMath>
                  </m:oMathPara>
                </a14:m>
                <a:endParaRPr lang="es-MX" b="0"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17. 85 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𝐿</m:t>
                      </m:r>
                      <m:r>
                        <a:rPr lang="es-MX" b="0" i="1" smtClean="0">
                          <a:latin typeface="Cambria Math" panose="02040503050406030204" pitchFamily="18" charset="0"/>
                        </a:rPr>
                        <m:t>=160.65 </m:t>
                      </m:r>
                      <m:r>
                        <a:rPr lang="es-MX" b="0" i="1" smtClean="0">
                          <a:latin typeface="Cambria Math" panose="02040503050406030204" pitchFamily="18" charset="0"/>
                        </a:rPr>
                        <m:t>𝑘𝑐𝑎𝑙</m:t>
                      </m:r>
                    </m:oMath>
                  </m:oMathPara>
                </a14:m>
                <a:endParaRPr lang="es-MX" b="0" dirty="0" smtClean="0"/>
              </a:p>
              <a:p>
                <a:endParaRPr lang="es-MX" b="0"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100 </m:t>
                      </m:r>
                      <m:r>
                        <a:rPr lang="es-MX" b="0" i="1" smtClean="0">
                          <a:latin typeface="Cambria Math" panose="02040503050406030204" pitchFamily="18" charset="0"/>
                        </a:rPr>
                        <m:t>𝑘𝑐𝑎𝑙</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𝐿</m:t>
                          </m:r>
                        </m:e>
                      </m:d>
                      <m:r>
                        <a:rPr lang="es-MX" b="0" i="1" smtClean="0">
                          <a:latin typeface="Cambria Math" panose="02040503050406030204" pitchFamily="18" charset="0"/>
                          <a:ea typeface="Cambria Math" panose="02040503050406030204" pitchFamily="18" charset="0"/>
                        </a:rPr>
                        <m:t>→25 %</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160.65 </m:t>
                      </m:r>
                      <m:r>
                        <a:rPr lang="es-MX" b="0" i="1" smtClean="0">
                          <a:latin typeface="Cambria Math" panose="02040503050406030204" pitchFamily="18" charset="0"/>
                        </a:rPr>
                        <m:t>𝑘𝑐𝑎𝑙</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𝐿</m:t>
                          </m:r>
                        </m:e>
                      </m:d>
                      <m:r>
                        <a:rPr lang="es-MX" b="0" i="1" smtClean="0">
                          <a:latin typeface="Cambria Math" panose="02040503050406030204" pitchFamily="18" charset="0"/>
                          <a:ea typeface="Cambria Math" panose="02040503050406030204" pitchFamily="18" charset="0"/>
                        </a:rPr>
                        <m:t>→40.16  %</m:t>
                      </m:r>
                    </m:oMath>
                  </m:oMathPara>
                </a14:m>
                <a:endParaRPr lang="es-MX" b="0" dirty="0" smtClean="0">
                  <a:ea typeface="Cambria Math" panose="02040503050406030204" pitchFamily="18" charset="0"/>
                </a:endParaRPr>
              </a:p>
              <a:p>
                <a:endParaRPr lang="es-MX" b="0" dirty="0" smtClean="0"/>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𝑃</m:t>
                      </m:r>
                      <m:r>
                        <a:rPr lang="es-MX" b="0" i="1" smtClean="0">
                          <a:latin typeface="Cambria Math" panose="02040503050406030204" pitchFamily="18" charset="0"/>
                        </a:rPr>
                        <m:t>=4 </m:t>
                      </m:r>
                      <m:r>
                        <a:rPr lang="es-MX" b="0" i="1" smtClean="0">
                          <a:latin typeface="Cambria Math" panose="02040503050406030204" pitchFamily="18" charset="0"/>
                        </a:rPr>
                        <m:t>𝑘𝑐𝑎𝑙</m:t>
                      </m:r>
                    </m:oMath>
                  </m:oMathPara>
                </a14:m>
                <a:endParaRPr lang="es-MX"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5.25 </m:t>
                      </m:r>
                      <m:r>
                        <a:rPr lang="es-MX" b="0" i="1" smtClean="0">
                          <a:latin typeface="Cambria Math" panose="02040503050406030204" pitchFamily="18" charset="0"/>
                        </a:rPr>
                        <m:t>𝑔</m:t>
                      </m:r>
                      <m:r>
                        <a:rPr lang="es-MX" b="0" i="1" smtClean="0">
                          <a:latin typeface="Cambria Math" panose="02040503050406030204" pitchFamily="18" charset="0"/>
                        </a:rPr>
                        <m:t> </m:t>
                      </m:r>
                      <m:r>
                        <a:rPr lang="es-MX" b="0" i="1" smtClean="0">
                          <a:latin typeface="Cambria Math" panose="02040503050406030204" pitchFamily="18" charset="0"/>
                        </a:rPr>
                        <m:t>𝑃</m:t>
                      </m:r>
                      <m:r>
                        <a:rPr lang="es-MX" b="0" i="1" smtClean="0">
                          <a:latin typeface="Cambria Math" panose="02040503050406030204" pitchFamily="18" charset="0"/>
                        </a:rPr>
                        <m:t>=21 </m:t>
                      </m:r>
                      <m:r>
                        <a:rPr lang="es-MX" b="0" i="1" smtClean="0">
                          <a:latin typeface="Cambria Math" panose="02040503050406030204" pitchFamily="18" charset="0"/>
                        </a:rPr>
                        <m:t>𝑘𝑐𝑎𝑙</m:t>
                      </m:r>
                    </m:oMath>
                  </m:oMathPara>
                </a14:m>
                <a:endParaRPr lang="es-MX" b="0" dirty="0" smtClean="0"/>
              </a:p>
              <a:p>
                <a:endParaRPr lang="es-MX" b="0" dirty="0" smtClean="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ea typeface="Cambria Math" panose="02040503050406030204" pitchFamily="18" charset="0"/>
                        </a:rPr>
                        <m:t>6</m:t>
                      </m:r>
                      <m:r>
                        <a:rPr lang="es-MX" b="0" i="1" smtClean="0">
                          <a:latin typeface="Cambria Math" panose="02040503050406030204" pitchFamily="18" charset="0"/>
                          <a:ea typeface="Cambria Math" panose="02040503050406030204" pitchFamily="18" charset="0"/>
                        </a:rPr>
                        <m:t>0 </m:t>
                      </m:r>
                      <m:r>
                        <a:rPr lang="es-MX" b="0" i="1" smtClean="0">
                          <a:latin typeface="Cambria Math" panose="02040503050406030204" pitchFamily="18" charset="0"/>
                          <a:ea typeface="Cambria Math" panose="02040503050406030204" pitchFamily="18" charset="0"/>
                        </a:rPr>
                        <m:t>𝑘𝑐𝑎𝑙</m:t>
                      </m:r>
                      <m:r>
                        <a:rPr lang="es-MX" b="0" i="1" smtClean="0">
                          <a:latin typeface="Cambria Math" panose="02040503050406030204" pitchFamily="18" charset="0"/>
                          <a:ea typeface="Cambria Math" panose="02040503050406030204" pitchFamily="18" charset="0"/>
                        </a:rPr>
                        <m:t>→15 %</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ea typeface="Cambria Math" panose="02040503050406030204" pitchFamily="18" charset="0"/>
                        </a:rPr>
                        <m:t>21 </m:t>
                      </m:r>
                      <m:r>
                        <a:rPr lang="es-MX" b="0" i="1" smtClean="0">
                          <a:latin typeface="Cambria Math" panose="02040503050406030204" pitchFamily="18" charset="0"/>
                          <a:ea typeface="Cambria Math" panose="02040503050406030204" pitchFamily="18" charset="0"/>
                        </a:rPr>
                        <m:t>𝑘𝑐𝑎𝑙</m:t>
                      </m:r>
                      <m:r>
                        <a:rPr lang="es-MX" b="0" i="1" smtClean="0">
                          <a:latin typeface="Cambria Math" panose="02040503050406030204" pitchFamily="18" charset="0"/>
                          <a:ea typeface="Cambria Math" panose="02040503050406030204" pitchFamily="18" charset="0"/>
                        </a:rPr>
                        <m:t>→5.25 %</m:t>
                      </m:r>
                    </m:oMath>
                  </m:oMathPara>
                </a14:m>
                <a:endParaRPr lang="es-MX" b="0" dirty="0" smtClean="0">
                  <a:ea typeface="Cambria Math" panose="02040503050406030204" pitchFamily="18" charset="0"/>
                </a:endParaRPr>
              </a:p>
              <a:p>
                <a:endParaRPr lang="es-MX" b="0" dirty="0" smtClean="0"/>
              </a:p>
            </p:txBody>
          </p:sp>
        </mc:Choice>
        <mc:Fallback xmlns="">
          <p:sp>
            <p:nvSpPr>
              <p:cNvPr id="6" name="CuadroTexto 5"/>
              <p:cNvSpPr txBox="1">
                <a:spLocks noRot="1" noChangeAspect="1" noMove="1" noResize="1" noEditPoints="1" noAdjustHandles="1" noChangeArrowheads="1" noChangeShapeType="1" noTextEdit="1"/>
              </p:cNvSpPr>
              <p:nvPr/>
            </p:nvSpPr>
            <p:spPr>
              <a:xfrm>
                <a:off x="803564" y="1722383"/>
                <a:ext cx="4412672" cy="5078313"/>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216236" y="1787236"/>
                <a:ext cx="4412672"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400 </m:t>
                      </m:r>
                      <m:r>
                        <a:rPr lang="es-MX" b="0" i="1" smtClean="0">
                          <a:latin typeface="Cambria Math" panose="02040503050406030204" pitchFamily="18" charset="0"/>
                        </a:rPr>
                        <m:t>𝑘𝑐𝑎𝑙</m:t>
                      </m:r>
                      <m:r>
                        <a:rPr lang="es-MX" b="0" i="1" smtClean="0">
                          <a:latin typeface="Cambria Math" panose="02040503050406030204" pitchFamily="18" charset="0"/>
                          <a:ea typeface="Cambria Math" panose="02040503050406030204" pitchFamily="18" charset="0"/>
                        </a:rPr>
                        <m:t>→100%</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240 </m:t>
                      </m:r>
                      <m:r>
                        <a:rPr lang="es-MX" b="0" i="1" smtClean="0">
                          <a:latin typeface="Cambria Math" panose="02040503050406030204" pitchFamily="18" charset="0"/>
                        </a:rPr>
                        <m:t>𝑘𝑐𝑎𝑙</m:t>
                      </m:r>
                      <m:r>
                        <a:rPr lang="es-MX" b="0" i="1" smtClean="0">
                          <a:latin typeface="Cambria Math" panose="02040503050406030204" pitchFamily="18" charset="0"/>
                        </a:rPr>
                        <m:t> (</m:t>
                      </m:r>
                      <m:r>
                        <a:rPr lang="es-MX" b="0" i="1" smtClean="0">
                          <a:latin typeface="Cambria Math" panose="02040503050406030204" pitchFamily="18" charset="0"/>
                        </a:rPr>
                        <m:t>𝐻𝐶</m:t>
                      </m:r>
                      <m:r>
                        <a:rPr lang="es-MX" b="0" i="1" smtClean="0">
                          <a:latin typeface="Cambria Math" panose="02040503050406030204" pitchFamily="18" charset="0"/>
                        </a:rPr>
                        <m:t>)→60%</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100 </m:t>
                      </m:r>
                      <m:r>
                        <a:rPr lang="es-MX" b="0" i="1" smtClean="0">
                          <a:latin typeface="Cambria Math" panose="02040503050406030204" pitchFamily="18" charset="0"/>
                        </a:rPr>
                        <m:t>𝑘𝑐𝑎𝑙</m:t>
                      </m:r>
                      <m:r>
                        <a:rPr lang="es-MX" b="0" i="1" smtClean="0">
                          <a:latin typeface="Cambria Math" panose="02040503050406030204" pitchFamily="18" charset="0"/>
                        </a:rPr>
                        <m:t>  </m:t>
                      </m:r>
                      <m:d>
                        <m:dPr>
                          <m:ctrlPr>
                            <a:rPr lang="es-MX" b="0" i="1" smtClean="0">
                              <a:latin typeface="Cambria Math"/>
                            </a:rPr>
                          </m:ctrlPr>
                        </m:dPr>
                        <m:e>
                          <m:r>
                            <a:rPr lang="es-MX" b="0" i="1" smtClean="0">
                              <a:latin typeface="Cambria Math" panose="02040503050406030204" pitchFamily="18" charset="0"/>
                            </a:rPr>
                            <m:t>𝐿</m:t>
                          </m:r>
                        </m:e>
                      </m:d>
                      <m:r>
                        <a:rPr lang="es-MX" b="0" i="1" smtClean="0">
                          <a:latin typeface="Cambria Math" panose="02040503050406030204" pitchFamily="18" charset="0"/>
                          <a:ea typeface="Cambria Math" panose="02040503050406030204" pitchFamily="18" charset="0"/>
                        </a:rPr>
                        <m:t>→25 %</m:t>
                      </m:r>
                    </m:oMath>
                  </m:oMathPara>
                </a14:m>
                <a:endParaRPr lang="es-MX" b="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ea typeface="Cambria Math" panose="02040503050406030204" pitchFamily="18" charset="0"/>
                        </a:rPr>
                        <m:t>6</m:t>
                      </m:r>
                      <m:r>
                        <a:rPr lang="es-MX" b="0" i="1" smtClean="0">
                          <a:latin typeface="Cambria Math" panose="02040503050406030204" pitchFamily="18" charset="0"/>
                          <a:ea typeface="Cambria Math" panose="02040503050406030204" pitchFamily="18" charset="0"/>
                        </a:rPr>
                        <m:t>0 </m:t>
                      </m:r>
                      <m:r>
                        <a:rPr lang="es-MX" b="0" i="1" smtClean="0">
                          <a:latin typeface="Cambria Math" panose="02040503050406030204" pitchFamily="18" charset="0"/>
                          <a:ea typeface="Cambria Math" panose="02040503050406030204" pitchFamily="18" charset="0"/>
                        </a:rPr>
                        <m:t>𝑘𝑐𝑎𝑙</m:t>
                      </m:r>
                      <m:r>
                        <a:rPr lang="es-MX" b="0" i="1" smtClean="0">
                          <a:latin typeface="Cambria Math" panose="02040503050406030204" pitchFamily="18" charset="0"/>
                          <a:ea typeface="Cambria Math" panose="02040503050406030204" pitchFamily="18" charset="0"/>
                        </a:rPr>
                        <m:t>→15 %</m:t>
                      </m:r>
                    </m:oMath>
                  </m:oMathPara>
                </a14:m>
                <a:endParaRPr lang="es-MX" b="0" dirty="0" smtClean="0">
                  <a:ea typeface="Cambria Math" panose="02040503050406030204" pitchFamily="18" charset="0"/>
                </a:endParaRPr>
              </a:p>
              <a:p>
                <a:endParaRPr lang="es-MX" b="0" dirty="0" smtClean="0"/>
              </a:p>
            </p:txBody>
          </p:sp>
        </mc:Choice>
        <mc:Fallback xmlns="">
          <p:sp>
            <p:nvSpPr>
              <p:cNvPr id="7" name="CuadroTexto 6"/>
              <p:cNvSpPr txBox="1">
                <a:spLocks noRot="1" noChangeAspect="1" noMove="1" noResize="1" noEditPoints="1" noAdjustHandles="1" noChangeArrowheads="1" noChangeShapeType="1" noTextEdit="1"/>
              </p:cNvSpPr>
              <p:nvPr/>
            </p:nvSpPr>
            <p:spPr>
              <a:xfrm>
                <a:off x="5216236" y="1787236"/>
                <a:ext cx="4412672" cy="1477328"/>
              </a:xfrm>
              <a:prstGeom prst="rect">
                <a:avLst/>
              </a:prstGeom>
              <a:blipFill rotWithShape="0">
                <a:blip r:embed="rId3"/>
                <a:stretch>
                  <a:fillRect/>
                </a:stretch>
              </a:blipFill>
            </p:spPr>
            <p:txBody>
              <a:bodyPr/>
              <a:lstStyle/>
              <a:p>
                <a:r>
                  <a:rPr lang="es-MX">
                    <a:noFill/>
                  </a:rPr>
                  <a:t> </a:t>
                </a:r>
              </a:p>
            </p:txBody>
          </p:sp>
        </mc:Fallback>
      </mc:AlternateContent>
      <p:sp>
        <p:nvSpPr>
          <p:cNvPr id="8" name="CuadroTexto 7"/>
          <p:cNvSpPr txBox="1"/>
          <p:nvPr/>
        </p:nvSpPr>
        <p:spPr>
          <a:xfrm>
            <a:off x="5216236" y="3264564"/>
            <a:ext cx="6421582" cy="2862322"/>
          </a:xfrm>
          <a:prstGeom prst="rect">
            <a:avLst/>
          </a:prstGeom>
          <a:noFill/>
        </p:spPr>
        <p:txBody>
          <a:bodyPr wrap="square" rtlCol="0">
            <a:spAutoFit/>
          </a:bodyPr>
          <a:lstStyle/>
          <a:p>
            <a:pPr algn="just"/>
            <a:r>
              <a:rPr lang="es-MX" dirty="0" smtClean="0"/>
              <a:t>Si basamos el desayuno en 400 kcal el 60% de HC equivaldría a 240 kcal, el 25% de L seria igual a 100 kcal y el 15% de Proteínas sería igual a 60 Kcal, ahora si calculamos cuantas kcal nos proporciona cada biomolecula en contenido neto del paquete nos resulta que en Carbohidratos hay un exceso de 20.5% del 60% en lípidos hay 15% mas del 25% de ingesta lipídica recomendada, mientras que en proteínas hace falta 9.75% para llegar al 15% recomendado según la FAO, esto significa que Josimar si puede comerse las galletas pero que tendría que complementar con algún alimento rico en proteína para llegar al 15%.</a:t>
            </a:r>
            <a:endParaRPr lang="es-MX" dirty="0"/>
          </a:p>
        </p:txBody>
      </p:sp>
    </p:spTree>
    <p:extLst>
      <p:ext uri="{BB962C8B-B14F-4D97-AF65-F5344CB8AC3E}">
        <p14:creationId xmlns:p14="http://schemas.microsoft.com/office/powerpoint/2010/main" val="187520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163" y="0"/>
            <a:ext cx="11492346" cy="830997"/>
          </a:xfrm>
          <a:prstGeom prst="rect">
            <a:avLst/>
          </a:prstGeom>
          <a:noFill/>
        </p:spPr>
        <p:txBody>
          <a:bodyPr wrap="square" rtlCol="0">
            <a:spAutoFit/>
          </a:bodyPr>
          <a:lstStyle/>
          <a:p>
            <a:pPr algn="ctr"/>
            <a:r>
              <a:rPr lang="es-MX" sz="2400" b="1" dirty="0" smtClean="0">
                <a:latin typeface="Arial" panose="020B0604020202020204" pitchFamily="34" charset="0"/>
                <a:cs typeface="Arial" panose="020B0604020202020204" pitchFamily="34" charset="0"/>
              </a:rPr>
              <a:t>9. Con base a tu respuesta anterior ¿Qué rutas metabólicas consideras que tomara cada biomolecula? Explica tu Respuesta</a:t>
            </a:r>
            <a:endParaRPr lang="es-MX" sz="2400" b="1" dirty="0">
              <a:latin typeface="Arial" panose="020B0604020202020204" pitchFamily="34" charset="0"/>
              <a:cs typeface="Arial" panose="020B0604020202020204" pitchFamily="34" charset="0"/>
            </a:endParaRPr>
          </a:p>
        </p:txBody>
      </p:sp>
      <p:sp>
        <p:nvSpPr>
          <p:cNvPr id="3" name="CuadroTexto 2"/>
          <p:cNvSpPr txBox="1"/>
          <p:nvPr/>
        </p:nvSpPr>
        <p:spPr>
          <a:xfrm>
            <a:off x="644236" y="830997"/>
            <a:ext cx="11118273" cy="5355312"/>
          </a:xfrm>
          <a:prstGeom prst="rect">
            <a:avLst/>
          </a:prstGeom>
          <a:noFill/>
        </p:spPr>
        <p:txBody>
          <a:bodyPr wrap="square" rtlCol="0">
            <a:spAutoFit/>
          </a:bodyPr>
          <a:lstStyle/>
          <a:p>
            <a:r>
              <a:rPr lang="es-MX" dirty="0" smtClean="0"/>
              <a:t>Opciones:</a:t>
            </a:r>
          </a:p>
          <a:p>
            <a:endParaRPr lang="es-MX" dirty="0"/>
          </a:p>
          <a:p>
            <a:pPr marL="342900" indent="-342900" algn="just">
              <a:buAutoNum type="alphaUcParenR"/>
            </a:pPr>
            <a:r>
              <a:rPr lang="es-MX" dirty="0" smtClean="0"/>
              <a:t>Si la galleta que ingirió Josimar fue el único alimento que consumió en todo el día consideramos que las rutas metabólicas que harían las células de Josimar serían:</a:t>
            </a:r>
          </a:p>
          <a:p>
            <a:pPr marL="1200150" lvl="2" indent="-285750" algn="just">
              <a:buFont typeface="Wingdings" panose="05000000000000000000" pitchFamily="2" charset="2"/>
              <a:buChar char="Ø"/>
            </a:pPr>
            <a:r>
              <a:rPr lang="es-MX" dirty="0" smtClean="0"/>
              <a:t>Glucolisis: el 80.5% de ingesta de Carbohidratos por el paquete completo, es mayor a la recomendada de 60% sin embargo como única fuente de alimento la glucosa obtenida de los azúcares como primera fuente de energía tendría que hacer glucolisis y no podría almacenarse debido a que como fue el único alimento que consumió su cuerpo tendría necesidad de obtener energía.</a:t>
            </a:r>
          </a:p>
          <a:p>
            <a:pPr marL="1200150" lvl="2" indent="-285750" algn="just">
              <a:buFont typeface="Wingdings" panose="05000000000000000000" pitchFamily="2" charset="2"/>
              <a:buChar char="Ø"/>
            </a:pPr>
            <a:r>
              <a:rPr lang="es-MX" dirty="0" smtClean="0"/>
              <a:t>Ciclo de Krebs: Sería la una de las rutas del Piruvato posterior a la glucolisis, para producir los transportadores de electrones, en caso de que Josimar no realice actividad física, si por el contrario Josimar hace ejercicio ese Piruvato puede irse a la formación de ácido láctico</a:t>
            </a:r>
          </a:p>
          <a:p>
            <a:pPr marL="1200150" lvl="2" indent="-285750" algn="just">
              <a:buFont typeface="Wingdings" panose="05000000000000000000" pitchFamily="2" charset="2"/>
              <a:buChar char="Ø"/>
            </a:pPr>
            <a:r>
              <a:rPr lang="es-MX" dirty="0" smtClean="0"/>
              <a:t>Gluconeogénesis: Debido a que fue el único alimento que consumió es la galleta el sistema entrara en alarma y tendrá que obtener glucosa aunque no sean fuentes glucosídicas.</a:t>
            </a:r>
          </a:p>
          <a:p>
            <a:pPr marL="1200150" lvl="2" indent="-285750" algn="just">
              <a:buFont typeface="Wingdings" panose="05000000000000000000" pitchFamily="2" charset="2"/>
              <a:buChar char="Ø"/>
            </a:pPr>
            <a:r>
              <a:rPr lang="es-MX" dirty="0" smtClean="0"/>
              <a:t>.Vía de las Pentosas Fosfato: un porcentaje de la glucosa que pasa por la glucolisis podrá tener una vía alternativa con el propósito de hacer pentosas que sirven como azúcar para los nucleótidos que forman los ácidos nucleicos, además esta vía también fabrica un transportador reductor de electrones el NADPH, este último podrá participar en la Biosíntesis de Ácidos Grasos</a:t>
            </a:r>
          </a:p>
          <a:p>
            <a:pPr marL="1200150" lvl="2" indent="-285750" algn="just">
              <a:buFont typeface="Wingdings" panose="05000000000000000000" pitchFamily="2" charset="2"/>
              <a:buChar char="Ø"/>
            </a:pPr>
            <a:endParaRPr lang="es-MX" dirty="0" smtClean="0"/>
          </a:p>
          <a:p>
            <a:pPr marL="1657350" lvl="3" indent="-285750">
              <a:buFont typeface="Wingdings" panose="05000000000000000000" pitchFamily="2" charset="2"/>
              <a:buChar char="Ø"/>
            </a:pPr>
            <a:endParaRPr lang="es-MX" dirty="0"/>
          </a:p>
        </p:txBody>
      </p:sp>
    </p:spTree>
    <p:extLst>
      <p:ext uri="{BB962C8B-B14F-4D97-AF65-F5344CB8AC3E}">
        <p14:creationId xmlns:p14="http://schemas.microsoft.com/office/powerpoint/2010/main" val="25957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0164" y="370022"/>
            <a:ext cx="11201400" cy="2585323"/>
          </a:xfrm>
          <a:prstGeom prst="rect">
            <a:avLst/>
          </a:prstGeom>
        </p:spPr>
        <p:txBody>
          <a:bodyPr wrap="square">
            <a:spAutoFit/>
          </a:bodyPr>
          <a:lstStyle/>
          <a:p>
            <a:pPr marL="1200150" lvl="2" indent="-285750" algn="just">
              <a:buFont typeface="Wingdings" panose="05000000000000000000" pitchFamily="2" charset="2"/>
              <a:buChar char="Ø"/>
            </a:pPr>
            <a:r>
              <a:rPr lang="es-MX" dirty="0" smtClean="0"/>
              <a:t>Beta-Oxidación: Porque la glucolisis no abastecería con todo el ATP que necesitaría Josimar para hacer sus actividades de todo el día, por lo que utilizaría los ácidos grasos libres obtenidos de la digestión de sus triglicéridos.</a:t>
            </a:r>
          </a:p>
          <a:p>
            <a:pPr marL="1200150" lvl="2" indent="-285750" algn="just">
              <a:buFont typeface="Wingdings" panose="05000000000000000000" pitchFamily="2" charset="2"/>
              <a:buChar char="Ø"/>
            </a:pPr>
            <a:r>
              <a:rPr lang="es-MX" dirty="0" smtClean="0"/>
              <a:t>Formación de Cuerpos Cetónicos: Los Acetil CoA producidos en la beta oxidación podrían seguir dos vías el Ciclo de Krebs o la formación de cuerpos cetónicos, es este caso el sistema de Josimar probablemente lo haría debido a que no hay más suministro de glucosa más que el 77% que se consume en la galleta.</a:t>
            </a:r>
          </a:p>
          <a:p>
            <a:pPr marL="1200150" lvl="2" indent="-285750" algn="just">
              <a:buFont typeface="Wingdings" panose="05000000000000000000" pitchFamily="2" charset="2"/>
              <a:buChar char="Ø"/>
            </a:pPr>
            <a:r>
              <a:rPr lang="es-MX" dirty="0" smtClean="0"/>
              <a:t>Biosíntesis de Ácidos Grasos: Debido el paquete de galletas fue lo único que ingirió en todo el día, las células de Josimar tendrán que biosintetizar ácidos grasos para mantener los tejidos del cuerpo</a:t>
            </a:r>
          </a:p>
          <a:p>
            <a:pPr marL="1200150" lvl="2" indent="-285750" algn="just">
              <a:buFont typeface="Wingdings" panose="05000000000000000000" pitchFamily="2" charset="2"/>
              <a:buChar char="Ø"/>
            </a:pPr>
            <a:r>
              <a:rPr lang="es-MX" dirty="0" smtClean="0"/>
              <a:t>Ciclo de la Urea: al metabolizar proteínas sus desechos tendrán que someterse al ciclo de la urea.</a:t>
            </a:r>
            <a:endParaRPr lang="es-MX" dirty="0"/>
          </a:p>
        </p:txBody>
      </p:sp>
    </p:spTree>
    <p:extLst>
      <p:ext uri="{BB962C8B-B14F-4D97-AF65-F5344CB8AC3E}">
        <p14:creationId xmlns:p14="http://schemas.microsoft.com/office/powerpoint/2010/main" val="131466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4910" y="228600"/>
            <a:ext cx="11145981" cy="5355312"/>
          </a:xfrm>
          <a:prstGeom prst="rect">
            <a:avLst/>
          </a:prstGeom>
        </p:spPr>
        <p:txBody>
          <a:bodyPr wrap="square">
            <a:spAutoFit/>
          </a:bodyPr>
          <a:lstStyle/>
          <a:p>
            <a:r>
              <a:rPr lang="es-MX" b="1" dirty="0" smtClean="0"/>
              <a:t>Opción B</a:t>
            </a:r>
          </a:p>
          <a:p>
            <a:endParaRPr lang="es-MX" b="1" dirty="0" smtClean="0"/>
          </a:p>
          <a:p>
            <a:r>
              <a:rPr lang="es-MX" dirty="0" smtClean="0"/>
              <a:t>Considerando que Josimar se comió las galletas como primer alimento del día pero no el único las rutas metabólicas que tomaría cada biomolecula sería:</a:t>
            </a:r>
          </a:p>
          <a:p>
            <a:pPr marL="742950" lvl="1" indent="-285750">
              <a:buFont typeface="Wingdings" panose="05000000000000000000" pitchFamily="2" charset="2"/>
              <a:buChar char="v"/>
            </a:pPr>
            <a:r>
              <a:rPr lang="es-MX" dirty="0" smtClean="0"/>
              <a:t>Glucolisis: del 80.5% ingerido de Carbohidratos, el 60% es el que servirá para el metabolismo basal que comprende según la FAO respiración, circulación, etc.</a:t>
            </a:r>
          </a:p>
          <a:p>
            <a:pPr marL="742950" lvl="1" indent="-285750">
              <a:buFont typeface="Wingdings" panose="05000000000000000000" pitchFamily="2" charset="2"/>
              <a:buChar char="v"/>
            </a:pPr>
            <a:r>
              <a:rPr lang="es-MX" dirty="0" smtClean="0"/>
              <a:t>Glucogénesis: debido a que Josimar en las galletas esta ingiriendo 20.5% mas del equilibrio esta glucosa podría almacenarse como reserva en el musculo en forma de glucógeno y la vía que sucede en este caso es la glucogénesis,  sin embargo esto no significa que Josimar siempre que se pase del equilibrio lo almacenara, si en dado caso en cada alimento consumido al día Josimar aumenta el 60% de Carbohidratos estos también pueden convertirse en lípidos, ocasionando una distorsión en el metabolismo, porque no solamente almacenara más lípidos sino que sus ingestas de lípidos tampoco serán utilizadas.</a:t>
            </a:r>
          </a:p>
          <a:p>
            <a:pPr marL="742950" lvl="1" indent="-285750">
              <a:buFont typeface="Wingdings" panose="05000000000000000000" pitchFamily="2" charset="2"/>
              <a:buChar char="v"/>
            </a:pPr>
            <a:r>
              <a:rPr lang="es-MX" dirty="0" smtClean="0"/>
              <a:t>Ciclo de Krebs: el 60% del 80.5% de Carbohidratos ingeridos pasaran por la glucolisis, y formaran Piruvato, si Josimar cuenta con oxígeno en el sistema su siguiente vía es el Ciclo de Krebs, donde producirá trasportadores de electrones que posteriormente producirán ATP en la fosforilación oxidativa.</a:t>
            </a:r>
          </a:p>
          <a:p>
            <a:pPr marL="742950" lvl="1" indent="-285750">
              <a:buFont typeface="Wingdings" panose="05000000000000000000" pitchFamily="2" charset="2"/>
              <a:buChar char="v"/>
            </a:pPr>
            <a:r>
              <a:rPr lang="es-MX" dirty="0" smtClean="0"/>
              <a:t>Vía de las Pentosas Fosfato: un porcentaje de la glucosa que pasa por la glucolisis podrá tener una vía alternativa con el propósito de hacer pentosas que sirven como azúcar para los nucleótidos que forman los ácidos nucleicos, además esta vía también fabrica un transportador reductor de electrones el NADPH.</a:t>
            </a:r>
          </a:p>
          <a:p>
            <a:pPr lvl="2" algn="just"/>
            <a:endParaRPr lang="es-MX" dirty="0" smtClean="0"/>
          </a:p>
        </p:txBody>
      </p:sp>
    </p:spTree>
    <p:extLst>
      <p:ext uri="{BB962C8B-B14F-4D97-AF65-F5344CB8AC3E}">
        <p14:creationId xmlns:p14="http://schemas.microsoft.com/office/powerpoint/2010/main" val="262628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1727" y="290946"/>
            <a:ext cx="11492346" cy="461665"/>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1. ¿Cuántos gramos de Glucosa ingirió Josimar en forma de azúcar?</a:t>
            </a:r>
          </a:p>
        </p:txBody>
      </p:sp>
      <mc:AlternateContent xmlns:mc="http://schemas.openxmlformats.org/markup-compatibility/2006" xmlns:a14="http://schemas.microsoft.com/office/drawing/2010/main">
        <mc:Choice Requires="a14">
          <p:sp>
            <p:nvSpPr>
              <p:cNvPr id="5" name="CuadroTexto 4"/>
              <p:cNvSpPr txBox="1"/>
              <p:nvPr/>
            </p:nvSpPr>
            <p:spPr>
              <a:xfrm>
                <a:off x="950768" y="976746"/>
                <a:ext cx="10214264" cy="1631216"/>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Solución:</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Por cada 3 Pzas. (31.8 g) hay 23g de Carbohidratos de los cuales 10.5 g pertenecen a AZUCAR, como Josimar no quiso compartir ingerio todo el paquete (10 galletas) por lo tanto el total de azúcar ingerido es de:</a:t>
                </a:r>
              </a:p>
              <a:p>
                <a:pPr algn="just"/>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𝟑𝟔</m:t>
                      </m:r>
                      <m:r>
                        <a:rPr lang="es-MX" b="1" i="1">
                          <a:latin typeface="Cambria Math" panose="02040503050406030204" pitchFamily="18" charset="0"/>
                        </a:rPr>
                        <m:t>.</m:t>
                      </m:r>
                      <m:r>
                        <a:rPr lang="es-MX" b="1" i="1">
                          <a:latin typeface="Cambria Math" panose="02040503050406030204" pitchFamily="18" charset="0"/>
                        </a:rPr>
                        <m:t>𝟕𝟓</m:t>
                      </m:r>
                      <m:r>
                        <a:rPr lang="es-MX" b="1" i="1">
                          <a:latin typeface="Cambria Math" panose="02040503050406030204" pitchFamily="18" charset="0"/>
                        </a:rPr>
                        <m:t> </m:t>
                      </m:r>
                      <m:r>
                        <a:rPr lang="es-MX" b="1" i="1">
                          <a:latin typeface="Cambria Math" panose="02040503050406030204" pitchFamily="18" charset="0"/>
                        </a:rPr>
                        <m:t>𝒈</m:t>
                      </m:r>
                    </m:oMath>
                  </m:oMathPara>
                </a14:m>
                <a:endParaRPr lang="es-MX" b="1" dirty="0"/>
              </a:p>
              <a:p>
                <a:endParaRPr lang="es-MX" dirty="0"/>
              </a:p>
            </p:txBody>
          </p:sp>
        </mc:Choice>
        <mc:Fallback xmlns="">
          <p:sp>
            <p:nvSpPr>
              <p:cNvPr id="5" name="CuadroTexto 4"/>
              <p:cNvSpPr txBox="1">
                <a:spLocks noRot="1" noChangeAspect="1" noMove="1" noResize="1" noEditPoints="1" noAdjustHandles="1" noChangeArrowheads="1" noChangeShapeType="1" noTextEdit="1"/>
              </p:cNvSpPr>
              <p:nvPr/>
            </p:nvSpPr>
            <p:spPr>
              <a:xfrm>
                <a:off x="950768" y="976746"/>
                <a:ext cx="10214264" cy="1631216"/>
              </a:xfrm>
              <a:prstGeom prst="rect">
                <a:avLst/>
              </a:prstGeom>
              <a:blipFill rotWithShape="0">
                <a:blip r:embed="rId2"/>
                <a:stretch>
                  <a:fillRect l="-358" t="-1119" r="-239"/>
                </a:stretch>
              </a:blipFill>
            </p:spPr>
            <p:txBody>
              <a:bodyPr/>
              <a:lstStyle/>
              <a:p>
                <a:r>
                  <a:rPr lang="es-MX">
                    <a:noFill/>
                  </a:rPr>
                  <a:t> </a:t>
                </a:r>
              </a:p>
            </p:txBody>
          </p:sp>
        </mc:Fallback>
      </mc:AlternateContent>
      <p:sp>
        <p:nvSpPr>
          <p:cNvPr id="6" name="CuadroTexto 5"/>
          <p:cNvSpPr txBox="1"/>
          <p:nvPr/>
        </p:nvSpPr>
        <p:spPr>
          <a:xfrm>
            <a:off x="8172450" y="2423296"/>
            <a:ext cx="2992582" cy="369332"/>
          </a:xfrm>
          <a:prstGeom prst="rect">
            <a:avLst/>
          </a:prstGeom>
          <a:noFill/>
        </p:spPr>
        <p:txBody>
          <a:bodyPr wrap="square" rtlCol="0">
            <a:spAutoFit/>
          </a:bodyPr>
          <a:lstStyle/>
          <a:p>
            <a:pPr algn="r"/>
            <a:r>
              <a:rPr lang="es-MX" dirty="0"/>
              <a:t>Cálculos:</a:t>
            </a:r>
          </a:p>
        </p:txBody>
      </p:sp>
      <mc:AlternateContent xmlns:mc="http://schemas.openxmlformats.org/markup-compatibility/2006" xmlns:a14="http://schemas.microsoft.com/office/drawing/2010/main">
        <mc:Choice Requires="a14">
          <p:sp>
            <p:nvSpPr>
              <p:cNvPr id="7" name="CuadroTexto 6"/>
              <p:cNvSpPr txBox="1"/>
              <p:nvPr/>
            </p:nvSpPr>
            <p:spPr>
              <a:xfrm>
                <a:off x="1101436" y="2832097"/>
                <a:ext cx="3408219" cy="2505751"/>
              </a:xfrm>
              <a:prstGeom prst="rect">
                <a:avLst/>
              </a:prstGeom>
              <a:noFill/>
            </p:spPr>
            <p:txBody>
              <a:bodyPr wrap="square" rtlCol="0">
                <a:spAutoFit/>
              </a:bodyPr>
              <a:lstStyle/>
              <a:p>
                <a:r>
                  <a:rPr lang="es-MX" dirty="0"/>
                  <a:t>Azúcar esta compuesto por Sacarosa</a:t>
                </a:r>
              </a:p>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panose="02040503050406030204" pitchFamily="18" charset="0"/>
                            </a:rPr>
                            <m:t>𝐶</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22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11</m:t>
                          </m:r>
                        </m:sub>
                      </m:sSub>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𝑃𝑀</m:t>
                      </m:r>
                      <m:r>
                        <a:rPr lang="es-MX" i="1">
                          <a:latin typeface="Cambria Math" panose="02040503050406030204" pitchFamily="18" charset="0"/>
                          <a:ea typeface="Cambria Math" panose="02040503050406030204" pitchFamily="18" charset="0"/>
                        </a:rPr>
                        <m:t>:342</m:t>
                      </m:r>
                      <m:f>
                        <m:fPr>
                          <m:ctrlPr>
                            <a:rPr lang="es-MX" i="1">
                              <a:latin typeface="Cambria Math"/>
                              <a:ea typeface="Cambria Math" panose="02040503050406030204" pitchFamily="18" charset="0"/>
                            </a:rPr>
                          </m:ctrlPr>
                        </m:fPr>
                        <m:num>
                          <m:r>
                            <a:rPr lang="es-MX" i="1">
                              <a:latin typeface="Cambria Math" panose="02040503050406030204" pitchFamily="18" charset="0"/>
                              <a:ea typeface="Cambria Math" panose="02040503050406030204" pitchFamily="18" charset="0"/>
                            </a:rPr>
                            <m:t>𝑔</m:t>
                          </m:r>
                        </m:num>
                        <m:den>
                          <m:r>
                            <a:rPr lang="es-MX" i="1">
                              <a:latin typeface="Cambria Math" panose="02040503050406030204" pitchFamily="18" charset="0"/>
                              <a:ea typeface="Cambria Math" panose="02040503050406030204" pitchFamily="18" charset="0"/>
                            </a:rPr>
                            <m:t>𝑚𝑜𝑙</m:t>
                          </m:r>
                        </m:den>
                      </m:f>
                    </m:oMath>
                  </m:oMathPara>
                </a14:m>
                <a:endParaRPr lang="es-MX" dirty="0">
                  <a:ea typeface="Cambria Math" panose="02040503050406030204" pitchFamily="18" charset="0"/>
                </a:endParaRPr>
              </a:p>
              <a:p>
                <a:endParaRPr lang="es-MX" dirty="0"/>
              </a:p>
              <a:p>
                <a:r>
                  <a:rPr lang="es-MX" dirty="0"/>
                  <a:t>	Nota: Sacarosa:</a:t>
                </a:r>
              </a:p>
              <a:p>
                <a:r>
                  <a:rPr lang="es-MX" dirty="0"/>
                  <a:t>		Glucosa (50%)</a:t>
                </a:r>
              </a:p>
              <a:p>
                <a:r>
                  <a:rPr lang="es-MX" dirty="0"/>
                  <a:t>		Fructosa (50%)</a:t>
                </a:r>
              </a:p>
              <a:p>
                <a:endParaRPr lang="es-MX" dirty="0"/>
              </a:p>
            </p:txBody>
          </p:sp>
        </mc:Choice>
        <mc:Fallback xmlns="">
          <p:sp>
            <p:nvSpPr>
              <p:cNvPr id="7" name="CuadroTexto 6"/>
              <p:cNvSpPr txBox="1">
                <a:spLocks noRot="1" noChangeAspect="1" noMove="1" noResize="1" noEditPoints="1" noAdjustHandles="1" noChangeArrowheads="1" noChangeShapeType="1" noTextEdit="1"/>
              </p:cNvSpPr>
              <p:nvPr/>
            </p:nvSpPr>
            <p:spPr>
              <a:xfrm>
                <a:off x="1101436" y="2832097"/>
                <a:ext cx="3408219" cy="2505751"/>
              </a:xfrm>
              <a:prstGeom prst="rect">
                <a:avLst/>
              </a:prstGeom>
              <a:blipFill rotWithShape="0">
                <a:blip r:embed="rId3"/>
                <a:stretch>
                  <a:fillRect l="-1610" t="-1460" r="-125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197925" y="2832097"/>
                <a:ext cx="3408219" cy="1968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𝑤</m:t>
                          </m:r>
                        </m:num>
                        <m:den>
                          <m:r>
                            <a:rPr lang="es-MX" i="1">
                              <a:latin typeface="Cambria Math" panose="02040503050406030204" pitchFamily="18" charset="0"/>
                            </a:rPr>
                            <m:t>𝑃𝑀</m:t>
                          </m:r>
                        </m:den>
                      </m:f>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36.75 </m:t>
                          </m:r>
                          <m:r>
                            <a:rPr lang="es-MX" i="1">
                              <a:latin typeface="Cambria Math" panose="02040503050406030204" pitchFamily="18" charset="0"/>
                            </a:rPr>
                            <m:t>𝑔</m:t>
                          </m:r>
                        </m:num>
                        <m:den>
                          <m:r>
                            <a:rPr lang="es-MX" i="1">
                              <a:latin typeface="Cambria Math" panose="02040503050406030204" pitchFamily="18" charset="0"/>
                            </a:rPr>
                            <m:t>342 </m:t>
                          </m:r>
                          <m:r>
                            <a:rPr lang="es-MX" i="1">
                              <a:latin typeface="Cambria Math" panose="02040503050406030204" pitchFamily="18" charset="0"/>
                            </a:rPr>
                            <m:t>𝑔</m:t>
                          </m:r>
                          <m:r>
                            <a:rPr lang="es-MX" i="1">
                              <a:latin typeface="Cambria Math" panose="02040503050406030204" pitchFamily="18" charset="0"/>
                            </a:rPr>
                            <m:t>/</m:t>
                          </m:r>
                          <m:r>
                            <a:rPr lang="es-MX" i="1">
                              <a:latin typeface="Cambria Math" panose="02040503050406030204" pitchFamily="18" charset="0"/>
                            </a:rPr>
                            <m:t>𝑚𝑜𝑙</m:t>
                          </m:r>
                        </m:den>
                      </m:f>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=0.10 </m:t>
                      </m:r>
                      <m:r>
                        <a:rPr lang="es-MX" i="1">
                          <a:latin typeface="Cambria Math" panose="02040503050406030204" pitchFamily="18" charset="0"/>
                        </a:rPr>
                        <m:t>𝑚𝑜𝑙𝑒𝑠</m:t>
                      </m:r>
                      <m:r>
                        <a:rPr lang="es-MX" i="1">
                          <a:latin typeface="Cambria Math" panose="02040503050406030204" pitchFamily="18" charset="0"/>
                        </a:rPr>
                        <m:t> </m:t>
                      </m:r>
                    </m:oMath>
                  </m:oMathPara>
                </a14:m>
                <a:endParaRPr lang="es-MX" i="1" dirty="0">
                  <a:latin typeface="Cambria Math" panose="02040503050406030204" pitchFamily="18" charset="0"/>
                </a:endParaRPr>
              </a:p>
              <a:p>
                <a:pPr algn="ctr"/>
                <a:r>
                  <a:rPr lang="es-MX" dirty="0"/>
                  <a:t>De sacarosa </a:t>
                </a:r>
                <a14:m>
                  <m:oMath xmlns:m="http://schemas.openxmlformats.org/officeDocument/2006/math">
                    <m:r>
                      <a:rPr lang="es-MX" i="1">
                        <a:latin typeface="Cambria Math" panose="02040503050406030204" pitchFamily="18" charset="0"/>
                      </a:rPr>
                      <m:t> </m:t>
                    </m:r>
                  </m:oMath>
                </a14:m>
                <a:endParaRPr lang="es-MX" dirty="0"/>
              </a:p>
              <a:p>
                <a:endParaRPr lang="es-MX"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197925" y="2832097"/>
                <a:ext cx="3408219" cy="1968552"/>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398328" y="2832097"/>
                <a:ext cx="4073237" cy="2636684"/>
              </a:xfrm>
              <a:prstGeom prst="rect">
                <a:avLst/>
              </a:prstGeom>
              <a:noFill/>
            </p:spPr>
            <p:txBody>
              <a:bodyPr wrap="square" rtlCol="0">
                <a:spAutoFit/>
              </a:bodyPr>
              <a:lstStyle/>
              <a:p>
                <a:r>
                  <a:rPr lang="es-MX" dirty="0"/>
                  <a:t>0.10 moles de sacarosa de los cuales 0.05 moles son de glucosa y 0.05 moles son de fructuosa</a:t>
                </a:r>
              </a:p>
              <a:p>
                <a:r>
                  <a:rPr lang="es-MX" dirty="0"/>
                  <a:t>Glucosa: </a:t>
                </a:r>
                <a14:m>
                  <m:oMath xmlns:m="http://schemas.openxmlformats.org/officeDocument/2006/math">
                    <m:sSub>
                      <m:sSubPr>
                        <m:ctrlPr>
                          <a:rPr lang="es-MX" i="1">
                            <a:latin typeface="Cambria Math"/>
                          </a:rPr>
                        </m:ctrlPr>
                      </m:sSubPr>
                      <m:e>
                        <m:r>
                          <a:rPr lang="es-MX" i="1">
                            <a:latin typeface="Cambria Math" panose="02040503050406030204" pitchFamily="18" charset="0"/>
                          </a:rPr>
                          <m:t>𝐶</m:t>
                        </m:r>
                      </m:e>
                      <m:sub>
                        <m:r>
                          <a:rPr lang="es-MX" i="1">
                            <a:latin typeface="Cambria Math" panose="02040503050406030204" pitchFamily="18" charset="0"/>
                          </a:rPr>
                          <m:t>6</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6</m:t>
                        </m:r>
                      </m:sub>
                    </m:sSub>
                    <m:r>
                      <a:rPr lang="es-MX" i="1">
                        <a:latin typeface="Cambria Math" panose="02040503050406030204" pitchFamily="18" charset="0"/>
                      </a:rPr>
                      <m:t>;</m:t>
                    </m:r>
                    <m:r>
                      <a:rPr lang="es-MX" i="1">
                        <a:latin typeface="Cambria Math" panose="02040503050406030204" pitchFamily="18" charset="0"/>
                      </a:rPr>
                      <m:t>𝑃𝑀</m:t>
                    </m:r>
                    <m:r>
                      <a:rPr lang="es-MX" i="1">
                        <a:latin typeface="Cambria Math" panose="02040503050406030204" pitchFamily="18" charset="0"/>
                      </a:rPr>
                      <m:t>=180</m:t>
                    </m:r>
                    <m:r>
                      <a:rPr lang="es-MX" i="1">
                        <a:latin typeface="Cambria Math" panose="02040503050406030204" pitchFamily="18" charset="0"/>
                      </a:rPr>
                      <m:t>𝑔</m:t>
                    </m:r>
                    <m:r>
                      <a:rPr lang="es-MX" i="1">
                        <a:latin typeface="Cambria Math" panose="02040503050406030204" pitchFamily="18" charset="0"/>
                      </a:rPr>
                      <m:t>/</m:t>
                    </m:r>
                    <m:r>
                      <a:rPr lang="es-MX" i="1">
                        <a:latin typeface="Cambria Math" panose="02040503050406030204" pitchFamily="18" charset="0"/>
                      </a:rPr>
                      <m:t>𝑚𝑜𝑙</m:t>
                    </m:r>
                  </m:oMath>
                </a14:m>
                <a:endParaRPr lang="es-MX" dirty="0"/>
              </a:p>
              <a:p>
                <a:endParaRPr lang="es-MX" dirty="0"/>
              </a:p>
              <a:p>
                <a:pPr/>
                <a14:m>
                  <m:oMathPara xmlns:m="http://schemas.openxmlformats.org/officeDocument/2006/math">
                    <m:oMathParaPr>
                      <m:jc m:val="centerGroup"/>
                    </m:oMathParaPr>
                    <m:oMath xmlns:m="http://schemas.openxmlformats.org/officeDocument/2006/math">
                      <m:f>
                        <m:fPr>
                          <m:ctrlPr>
                            <a:rPr lang="es-MX" i="1" dirty="0">
                              <a:latin typeface="Cambria Math"/>
                            </a:rPr>
                          </m:ctrlPr>
                        </m:fPr>
                        <m:num>
                          <m:r>
                            <a:rPr lang="es-MX" i="1" dirty="0">
                              <a:latin typeface="Cambria Math" panose="02040503050406030204" pitchFamily="18" charset="0"/>
                            </a:rPr>
                            <m:t>1 </m:t>
                          </m:r>
                          <m:r>
                            <a:rPr lang="es-MX" i="1" dirty="0">
                              <a:latin typeface="Cambria Math" panose="02040503050406030204" pitchFamily="18" charset="0"/>
                            </a:rPr>
                            <m:t>𝑚𝑜𝑙</m:t>
                          </m:r>
                        </m:num>
                        <m:den>
                          <m:r>
                            <a:rPr lang="es-MX" i="1">
                              <a:latin typeface="Cambria Math" panose="02040503050406030204" pitchFamily="18" charset="0"/>
                            </a:rPr>
                            <m:t>180</m:t>
                          </m:r>
                          <m:r>
                            <a:rPr lang="es-MX" i="1">
                              <a:latin typeface="Cambria Math" panose="02040503050406030204" pitchFamily="18" charset="0"/>
                            </a:rPr>
                            <m:t>𝑔</m:t>
                          </m:r>
                          <m:r>
                            <a:rPr lang="es-MX" i="1">
                              <a:latin typeface="Cambria Math" panose="02040503050406030204" pitchFamily="18" charset="0"/>
                            </a:rPr>
                            <m:t>/</m:t>
                          </m:r>
                          <m:r>
                            <a:rPr lang="es-MX" i="1">
                              <a:latin typeface="Cambria Math" panose="02040503050406030204" pitchFamily="18" charset="0"/>
                            </a:rPr>
                            <m:t>𝑚𝑜𝑙</m:t>
                          </m:r>
                          <m:r>
                            <m:rPr>
                              <m:nor/>
                            </m:rPr>
                            <a:rPr lang="es-MX" dirty="0"/>
                            <m:t>  </m:t>
                          </m:r>
                        </m:den>
                      </m:f>
                      <m:r>
                        <a:rPr lang="es-MX" i="1" dirty="0">
                          <a:latin typeface="Cambria Math" panose="02040503050406030204" pitchFamily="18" charset="0"/>
                        </a:rPr>
                        <m:t>=</m:t>
                      </m:r>
                      <m:f>
                        <m:fPr>
                          <m:ctrlPr>
                            <a:rPr lang="es-MX" i="1" dirty="0">
                              <a:latin typeface="Cambria Math"/>
                            </a:rPr>
                          </m:ctrlPr>
                        </m:fPr>
                        <m:num>
                          <m:r>
                            <a:rPr lang="es-MX" i="1" dirty="0">
                              <a:latin typeface="Cambria Math" panose="02040503050406030204" pitchFamily="18" charset="0"/>
                            </a:rPr>
                            <m:t>0.05 </m:t>
                          </m:r>
                          <m:r>
                            <a:rPr lang="es-MX" i="1" dirty="0">
                              <a:latin typeface="Cambria Math" panose="02040503050406030204" pitchFamily="18" charset="0"/>
                            </a:rPr>
                            <m:t>𝑚𝑜𝑙</m:t>
                          </m:r>
                        </m:num>
                        <m:den>
                          <m:r>
                            <a:rPr lang="es-MX" i="1">
                              <a:latin typeface="Cambria Math" panose="02040503050406030204" pitchFamily="18" charset="0"/>
                            </a:rPr>
                            <m:t>𝑥</m:t>
                          </m:r>
                        </m:den>
                      </m:f>
                    </m:oMath>
                  </m:oMathPara>
                </a14:m>
                <a:endParaRPr lang="es-MX" dirty="0"/>
              </a:p>
              <a:p>
                <a:endParaRPr lang="es-MX" dirty="0"/>
              </a:p>
              <a:p>
                <a:pPr algn="ctr"/>
                <a14:m>
                  <m:oMath xmlns:m="http://schemas.openxmlformats.org/officeDocument/2006/math">
                    <m:r>
                      <a:rPr lang="es-MX" i="1">
                        <a:latin typeface="Cambria Math" panose="02040503050406030204" pitchFamily="18" charset="0"/>
                      </a:rPr>
                      <m:t>𝑥</m:t>
                    </m:r>
                  </m:oMath>
                </a14:m>
                <a:r>
                  <a:rPr lang="es-MX" dirty="0"/>
                  <a:t>= </a:t>
                </a:r>
                <a:r>
                  <a:rPr lang="es-MX" sz="2000" b="1" dirty="0"/>
                  <a:t>9 g de glucosa</a:t>
                </a:r>
              </a:p>
            </p:txBody>
          </p:sp>
        </mc:Choice>
        <mc:Fallback xmlns="">
          <p:sp>
            <p:nvSpPr>
              <p:cNvPr id="10" name="CuadroTexto 9"/>
              <p:cNvSpPr txBox="1">
                <a:spLocks noRot="1" noChangeAspect="1" noMove="1" noResize="1" noEditPoints="1" noAdjustHandles="1" noChangeArrowheads="1" noChangeShapeType="1" noTextEdit="1"/>
              </p:cNvSpPr>
              <p:nvPr/>
            </p:nvSpPr>
            <p:spPr>
              <a:xfrm>
                <a:off x="7398328" y="2832097"/>
                <a:ext cx="4073237" cy="2636684"/>
              </a:xfrm>
              <a:prstGeom prst="rect">
                <a:avLst/>
              </a:prstGeom>
              <a:blipFill rotWithShape="0">
                <a:blip r:embed="rId5"/>
                <a:stretch>
                  <a:fillRect l="-1347" t="-1389" r="-1946" b="-3241"/>
                </a:stretch>
              </a:blipFill>
            </p:spPr>
            <p:txBody>
              <a:bodyPr/>
              <a:lstStyle/>
              <a:p>
                <a:r>
                  <a:rPr lang="es-MX">
                    <a:noFill/>
                  </a:rPr>
                  <a:t> </a:t>
                </a:r>
              </a:p>
            </p:txBody>
          </p:sp>
        </mc:Fallback>
      </mc:AlternateContent>
      <p:sp>
        <p:nvSpPr>
          <p:cNvPr id="11" name="Rectángulo 10"/>
          <p:cNvSpPr/>
          <p:nvPr/>
        </p:nvSpPr>
        <p:spPr>
          <a:xfrm>
            <a:off x="950768" y="5561983"/>
            <a:ext cx="6096000" cy="707886"/>
          </a:xfrm>
          <a:prstGeom prst="rect">
            <a:avLst/>
          </a:prstGeom>
        </p:spPr>
        <p:txBody>
          <a:bodyPr>
            <a:spAutoFit/>
          </a:bodyPr>
          <a:lstStyle/>
          <a:p>
            <a:r>
              <a:rPr lang="es-MX" sz="2000" dirty="0">
                <a:solidFill>
                  <a:schemeClr val="accent5">
                    <a:lumMod val="50000"/>
                  </a:schemeClr>
                </a:solidFill>
                <a:latin typeface="Agency FB" panose="020B0503020202020204" pitchFamily="34" charset="0"/>
                <a:cs typeface="Arial" panose="020B0604020202020204" pitchFamily="34" charset="0"/>
              </a:rPr>
              <a:t>Finalmente de los 36.75 g de azúcar ingerido por Josimar,</a:t>
            </a:r>
          </a:p>
          <a:p>
            <a:r>
              <a:rPr lang="es-MX" sz="2000" dirty="0">
                <a:solidFill>
                  <a:schemeClr val="accent5">
                    <a:lumMod val="50000"/>
                  </a:schemeClr>
                </a:solidFill>
                <a:latin typeface="Agency FB" panose="020B0503020202020204" pitchFamily="34" charset="0"/>
                <a:cs typeface="Arial" panose="020B0604020202020204" pitchFamily="34" charset="0"/>
              </a:rPr>
              <a:t>9 g pertenecen a la glucosa</a:t>
            </a:r>
            <a:endParaRPr lang="es-MX" sz="2000" dirty="0">
              <a:solidFill>
                <a:schemeClr val="accent5">
                  <a:lumMod val="50000"/>
                </a:schemeClr>
              </a:solidFill>
              <a:latin typeface="Agency FB" panose="020B0503020202020204" pitchFamily="34" charset="0"/>
            </a:endParaRPr>
          </a:p>
        </p:txBody>
      </p:sp>
    </p:spTree>
    <p:extLst>
      <p:ext uri="{BB962C8B-B14F-4D97-AF65-F5344CB8AC3E}">
        <p14:creationId xmlns:p14="http://schemas.microsoft.com/office/powerpoint/2010/main" val="375689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429491" y="972396"/>
                <a:ext cx="11333018" cy="1200329"/>
              </a:xfrm>
              <a:prstGeom prst="rect">
                <a:avLst/>
              </a:prstGeom>
            </p:spPr>
            <p:txBody>
              <a:bodyPr wrap="square">
                <a:spAutoFit/>
              </a:bodyPr>
              <a:lstStyle/>
              <a:p>
                <a:r>
                  <a:rPr lang="es-MX" dirty="0">
                    <a:cs typeface="Arial" panose="020B0604020202020204" pitchFamily="34" charset="0"/>
                  </a:rPr>
                  <a:t>Para conocer cuantos moles de piruvato se producen a partir de la glucosa del azúcar ingerido… veamos el resultado final de la glucolisis representado en la siguiente reacción:</a:t>
                </a:r>
              </a:p>
              <a:p>
                <a:endParaRPr lang="es-MX" dirty="0">
                  <a:cs typeface="Arial" panose="020B0604020202020204" pitchFamily="34" charset="0"/>
                </a:endParaRPr>
              </a:p>
              <a:p>
                <a:pPr algn="ctr"/>
                <a14:m>
                  <m:oMath xmlns:m="http://schemas.openxmlformats.org/officeDocument/2006/math">
                    <m:sSub>
                      <m:sSubPr>
                        <m:ctrlPr>
                          <a:rPr lang="es-MX" i="1">
                            <a:latin typeface="Cambria Math"/>
                          </a:rPr>
                        </m:ctrlPr>
                      </m:sSubPr>
                      <m:e>
                        <m:r>
                          <a:rPr lang="es-MX" i="1">
                            <a:latin typeface="Cambria Math" panose="02040503050406030204" pitchFamily="18" charset="0"/>
                          </a:rPr>
                          <m:t>𝐶</m:t>
                        </m:r>
                      </m:e>
                      <m:sub>
                        <m:r>
                          <a:rPr lang="es-MX" i="1">
                            <a:latin typeface="Cambria Math" panose="02040503050406030204" pitchFamily="18" charset="0"/>
                          </a:rPr>
                          <m:t>6</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6</m:t>
                        </m:r>
                      </m:sub>
                    </m:sSub>
                  </m:oMath>
                </a14:m>
                <a:r>
                  <a:rPr lang="es-MX" dirty="0"/>
                  <a:t>       +      2 ADP      +      2 NAD      </a:t>
                </a:r>
                <a:r>
                  <a:rPr lang="es-MX" dirty="0">
                    <a:sym typeface="Symbol" panose="05050102010706020507" pitchFamily="18" charset="2"/>
                  </a:rPr>
                  <a:t>      2ATP      +      2NADH      +      2 piruvato</a:t>
                </a:r>
                <a:endParaRPr lang="es-MX" dirty="0"/>
              </a:p>
            </p:txBody>
          </p:sp>
        </mc:Choice>
        <mc:Fallback xmlns="">
          <p:sp>
            <p:nvSpPr>
              <p:cNvPr id="2" name="Rectángulo 1"/>
              <p:cNvSpPr>
                <a:spLocks noRot="1" noChangeAspect="1" noMove="1" noResize="1" noEditPoints="1" noAdjustHandles="1" noChangeArrowheads="1" noChangeShapeType="1" noTextEdit="1"/>
              </p:cNvSpPr>
              <p:nvPr/>
            </p:nvSpPr>
            <p:spPr>
              <a:xfrm>
                <a:off x="429491" y="972396"/>
                <a:ext cx="11333018" cy="1200329"/>
              </a:xfrm>
              <a:prstGeom prst="rect">
                <a:avLst/>
              </a:prstGeom>
              <a:blipFill rotWithShape="0">
                <a:blip r:embed="rId2"/>
                <a:stretch>
                  <a:fillRect l="-430" t="-3061" b="-7653"/>
                </a:stretch>
              </a:blipFill>
            </p:spPr>
            <p:txBody>
              <a:bodyPr/>
              <a:lstStyle/>
              <a:p>
                <a:r>
                  <a:rPr lang="es-MX">
                    <a:noFill/>
                  </a:rPr>
                  <a:t> </a:t>
                </a:r>
              </a:p>
            </p:txBody>
          </p:sp>
        </mc:Fallback>
      </mc:AlternateContent>
      <p:grpSp>
        <p:nvGrpSpPr>
          <p:cNvPr id="17" name="Grupo 16"/>
          <p:cNvGrpSpPr/>
          <p:nvPr/>
        </p:nvGrpSpPr>
        <p:grpSpPr>
          <a:xfrm>
            <a:off x="1413164" y="2172726"/>
            <a:ext cx="9375272" cy="968244"/>
            <a:chOff x="1226126" y="1521400"/>
            <a:chExt cx="9375272" cy="968244"/>
          </a:xfrm>
        </p:grpSpPr>
        <p:pic>
          <p:nvPicPr>
            <p:cNvPr id="1026" name="Picture 2" descr="http://midietacojea.files.wordpress.com/2014/02/325_74375.jpg"/>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65320" b="91246" l="36750" r="51250">
                          <a14:foregroundMark x1="47000" y1="85859" x2="45250" y2="86532"/>
                        </a14:backgroundRemoval>
                      </a14:imgEffect>
                    </a14:imgLayer>
                  </a14:imgProps>
                </a:ext>
                <a:ext uri="{28A0092B-C50C-407E-A947-70E740481C1C}">
                  <a14:useLocalDpi xmlns:a14="http://schemas.microsoft.com/office/drawing/2010/main" val="0"/>
                </a:ext>
              </a:extLst>
            </a:blip>
            <a:srcRect l="35091" t="62616" r="46909" b="8734"/>
            <a:stretch/>
          </p:blipFill>
          <p:spPr bwMode="auto">
            <a:xfrm>
              <a:off x="1226126" y="1521400"/>
              <a:ext cx="810491" cy="957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ss.sd22.bc.ca/hpp/courses/bi12/ch6/atp_cartoo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6452" b="48710" l="4511" r="39474"/>
                      </a14:imgEffect>
                    </a14:imgLayer>
                  </a14:imgProps>
                </a:ext>
                <a:ext uri="{28A0092B-C50C-407E-A947-70E740481C1C}">
                  <a14:useLocalDpi xmlns:a14="http://schemas.microsoft.com/office/drawing/2010/main" val="0"/>
                </a:ext>
              </a:extLst>
            </a:blip>
            <a:srcRect l="5018" t="35545" r="61094" b="49711"/>
            <a:stretch/>
          </p:blipFill>
          <p:spPr bwMode="auto">
            <a:xfrm>
              <a:off x="2535382" y="1626253"/>
              <a:ext cx="1475509" cy="748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vss.sd22.bc.ca/hpp/courses/bi12/ch6/atp_cartoon.JPG"/>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1613" b="24194" l="3383" r="39474"/>
                      </a14:imgEffect>
                    </a14:imgLayer>
                  </a14:imgProps>
                </a:ext>
                <a:ext uri="{28A0092B-C50C-407E-A947-70E740481C1C}">
                  <a14:useLocalDpi xmlns:a14="http://schemas.microsoft.com/office/drawing/2010/main" val="0"/>
                </a:ext>
              </a:extLst>
            </a:blip>
            <a:srcRect l="3023" t="10017" r="56407" b="74011"/>
            <a:stretch/>
          </p:blipFill>
          <p:spPr bwMode="auto">
            <a:xfrm>
              <a:off x="6244933" y="1668763"/>
              <a:ext cx="1766455" cy="810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hydrogenase.co.uk/NAD/biosynthesis.gif"/>
            <p:cNvPicPr>
              <a:picLocks noChangeAspect="1" noChangeArrowheads="1"/>
            </p:cNvPicPr>
            <p:nvPr/>
          </p:nvPicPr>
          <p:blipFill rotWithShape="1">
            <a:blip r:embed="rId8">
              <a:extLst>
                <a:ext uri="{28A0092B-C50C-407E-A947-70E740481C1C}">
                  <a14:useLocalDpi xmlns:a14="http://schemas.microsoft.com/office/drawing/2010/main" val="0"/>
                </a:ext>
              </a:extLst>
            </a:blip>
            <a:srcRect l="19488" t="14456" r="66287" b="65604"/>
            <a:stretch/>
          </p:blipFill>
          <p:spPr bwMode="auto">
            <a:xfrm>
              <a:off x="8094516" y="1658371"/>
              <a:ext cx="1039092" cy="8312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dehydrogenase.co.uk/NAD/biosynthesis.gif"/>
            <p:cNvPicPr>
              <a:picLocks noChangeAspect="1" noChangeArrowheads="1"/>
            </p:cNvPicPr>
            <p:nvPr/>
          </p:nvPicPr>
          <p:blipFill rotWithShape="1">
            <a:blip r:embed="rId9">
              <a:extLst>
                <a:ext uri="{28A0092B-C50C-407E-A947-70E740481C1C}">
                  <a14:useLocalDpi xmlns:a14="http://schemas.microsoft.com/office/drawing/2010/main" val="0"/>
                </a:ext>
              </a:extLst>
            </a:blip>
            <a:srcRect l="19488" t="59153" r="66287" b="22237"/>
            <a:stretch/>
          </p:blipFill>
          <p:spPr bwMode="auto">
            <a:xfrm>
              <a:off x="4317423" y="1598547"/>
              <a:ext cx="1039092" cy="77585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41177" y="1889341"/>
              <a:ext cx="405880" cy="369332"/>
            </a:xfrm>
            <a:prstGeom prst="rect">
              <a:avLst/>
            </a:prstGeom>
          </p:spPr>
          <p:txBody>
            <a:bodyPr wrap="none">
              <a:spAutoFit/>
            </a:bodyPr>
            <a:lstStyle/>
            <a:p>
              <a:r>
                <a:rPr lang="es-MX">
                  <a:sym typeface="Symbol" panose="05050102010706020507" pitchFamily="18" charset="2"/>
                </a:rPr>
                <a:t> + </a:t>
              </a:r>
              <a:endParaRPr lang="es-MX" dirty="0"/>
            </a:p>
          </p:txBody>
        </p:sp>
        <p:sp>
          <p:nvSpPr>
            <p:cNvPr id="4" name="Rectángulo 3"/>
            <p:cNvSpPr/>
            <p:nvPr/>
          </p:nvSpPr>
          <p:spPr>
            <a:xfrm>
              <a:off x="3948227" y="1889341"/>
              <a:ext cx="405880" cy="369332"/>
            </a:xfrm>
            <a:prstGeom prst="rect">
              <a:avLst/>
            </a:prstGeom>
          </p:spPr>
          <p:txBody>
            <a:bodyPr wrap="none">
              <a:spAutoFit/>
            </a:bodyPr>
            <a:lstStyle/>
            <a:p>
              <a:r>
                <a:rPr lang="es-MX" dirty="0">
                  <a:sym typeface="Symbol" panose="05050102010706020507" pitchFamily="18" charset="2"/>
                </a:rPr>
                <a:t> + </a:t>
              </a:r>
              <a:endParaRPr lang="es-MX" dirty="0"/>
            </a:p>
          </p:txBody>
        </p:sp>
        <p:sp>
          <p:nvSpPr>
            <p:cNvPr id="7" name="Rectángulo 6"/>
            <p:cNvSpPr/>
            <p:nvPr/>
          </p:nvSpPr>
          <p:spPr>
            <a:xfrm>
              <a:off x="7755858" y="1889341"/>
              <a:ext cx="405880" cy="369332"/>
            </a:xfrm>
            <a:prstGeom prst="rect">
              <a:avLst/>
            </a:prstGeom>
          </p:spPr>
          <p:txBody>
            <a:bodyPr wrap="none">
              <a:spAutoFit/>
            </a:bodyPr>
            <a:lstStyle/>
            <a:p>
              <a:r>
                <a:rPr lang="es-MX" dirty="0">
                  <a:sym typeface="Symbol" panose="05050102010706020507" pitchFamily="18" charset="2"/>
                </a:rPr>
                <a:t> + </a:t>
              </a:r>
              <a:endParaRPr lang="es-MX" dirty="0"/>
            </a:p>
          </p:txBody>
        </p:sp>
        <p:sp>
          <p:nvSpPr>
            <p:cNvPr id="9" name="Rectángulo 8"/>
            <p:cNvSpPr/>
            <p:nvPr/>
          </p:nvSpPr>
          <p:spPr>
            <a:xfrm>
              <a:off x="8941694" y="1889341"/>
              <a:ext cx="405880" cy="369332"/>
            </a:xfrm>
            <a:prstGeom prst="rect">
              <a:avLst/>
            </a:prstGeom>
          </p:spPr>
          <p:txBody>
            <a:bodyPr wrap="none">
              <a:spAutoFit/>
            </a:bodyPr>
            <a:lstStyle/>
            <a:p>
              <a:r>
                <a:rPr lang="es-MX" dirty="0">
                  <a:sym typeface="Symbol" panose="05050102010706020507" pitchFamily="18" charset="2"/>
                </a:rPr>
                <a:t> + </a:t>
              </a:r>
              <a:endParaRPr lang="es-MX" dirty="0"/>
            </a:p>
          </p:txBody>
        </p:sp>
        <p:pic>
          <p:nvPicPr>
            <p:cNvPr id="1034" name="Picture 10" descr="http://upload.wikimedia.org/wikipedia/commons/thumb/8/8f/Pyruvate-3D-balls.png/962px-Pyruvate-3D-ball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6181" y="1626253"/>
              <a:ext cx="1065217" cy="8504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348027" y="1864153"/>
              <a:ext cx="314510" cy="400110"/>
            </a:xfrm>
            <a:prstGeom prst="rect">
              <a:avLst/>
            </a:prstGeom>
          </p:spPr>
          <p:txBody>
            <a:bodyPr wrap="none">
              <a:spAutoFit/>
            </a:bodyPr>
            <a:lstStyle/>
            <a:p>
              <a:r>
                <a:rPr lang="es-MX" sz="2000" dirty="0">
                  <a:sym typeface="Symbol" panose="05050102010706020507" pitchFamily="18" charset="2"/>
                </a:rPr>
                <a:t>2</a:t>
              </a:r>
              <a:endParaRPr lang="es-MX" sz="2000" dirty="0"/>
            </a:p>
          </p:txBody>
        </p:sp>
        <p:sp>
          <p:nvSpPr>
            <p:cNvPr id="12" name="Rectángulo 11"/>
            <p:cNvSpPr/>
            <p:nvPr/>
          </p:nvSpPr>
          <p:spPr>
            <a:xfrm>
              <a:off x="4219523" y="1889341"/>
              <a:ext cx="314510" cy="400110"/>
            </a:xfrm>
            <a:prstGeom prst="rect">
              <a:avLst/>
            </a:prstGeom>
          </p:spPr>
          <p:txBody>
            <a:bodyPr wrap="none">
              <a:spAutoFit/>
            </a:bodyPr>
            <a:lstStyle/>
            <a:p>
              <a:r>
                <a:rPr lang="es-MX" sz="2000" dirty="0">
                  <a:sym typeface="Symbol" panose="05050102010706020507" pitchFamily="18" charset="2"/>
                </a:rPr>
                <a:t>2</a:t>
              </a:r>
              <a:endParaRPr lang="es-MX" sz="2000" dirty="0"/>
            </a:p>
          </p:txBody>
        </p:sp>
        <p:sp>
          <p:nvSpPr>
            <p:cNvPr id="13" name="Rectángulo 12"/>
            <p:cNvSpPr/>
            <p:nvPr/>
          </p:nvSpPr>
          <p:spPr>
            <a:xfrm>
              <a:off x="5943959" y="1889341"/>
              <a:ext cx="314510" cy="400110"/>
            </a:xfrm>
            <a:prstGeom prst="rect">
              <a:avLst/>
            </a:prstGeom>
          </p:spPr>
          <p:txBody>
            <a:bodyPr wrap="none">
              <a:spAutoFit/>
            </a:bodyPr>
            <a:lstStyle/>
            <a:p>
              <a:r>
                <a:rPr lang="es-MX" sz="2000" dirty="0">
                  <a:sym typeface="Symbol" panose="05050102010706020507" pitchFamily="18" charset="2"/>
                </a:rPr>
                <a:t>2</a:t>
              </a:r>
              <a:endParaRPr lang="es-MX" sz="2000" dirty="0"/>
            </a:p>
          </p:txBody>
        </p:sp>
        <p:sp>
          <p:nvSpPr>
            <p:cNvPr id="14" name="Rectángulo 13"/>
            <p:cNvSpPr/>
            <p:nvPr/>
          </p:nvSpPr>
          <p:spPr>
            <a:xfrm>
              <a:off x="8000362" y="1868559"/>
              <a:ext cx="314510" cy="400110"/>
            </a:xfrm>
            <a:prstGeom prst="rect">
              <a:avLst/>
            </a:prstGeom>
          </p:spPr>
          <p:txBody>
            <a:bodyPr wrap="none">
              <a:spAutoFit/>
            </a:bodyPr>
            <a:lstStyle/>
            <a:p>
              <a:r>
                <a:rPr lang="es-MX" sz="2000" dirty="0">
                  <a:sym typeface="Symbol" panose="05050102010706020507" pitchFamily="18" charset="2"/>
                </a:rPr>
                <a:t>2</a:t>
              </a:r>
              <a:endParaRPr lang="es-MX" sz="2000" dirty="0"/>
            </a:p>
          </p:txBody>
        </p:sp>
        <p:sp>
          <p:nvSpPr>
            <p:cNvPr id="15" name="Rectángulo 14"/>
            <p:cNvSpPr/>
            <p:nvPr/>
          </p:nvSpPr>
          <p:spPr>
            <a:xfrm>
              <a:off x="9299994" y="1889341"/>
              <a:ext cx="314510" cy="400110"/>
            </a:xfrm>
            <a:prstGeom prst="rect">
              <a:avLst/>
            </a:prstGeom>
          </p:spPr>
          <p:txBody>
            <a:bodyPr wrap="none">
              <a:spAutoFit/>
            </a:bodyPr>
            <a:lstStyle/>
            <a:p>
              <a:r>
                <a:rPr lang="es-MX" sz="2000" dirty="0">
                  <a:sym typeface="Symbol" panose="05050102010706020507" pitchFamily="18" charset="2"/>
                </a:rPr>
                <a:t>2</a:t>
              </a:r>
              <a:endParaRPr lang="es-MX" sz="2000" dirty="0"/>
            </a:p>
          </p:txBody>
        </p:sp>
        <p:sp>
          <p:nvSpPr>
            <p:cNvPr id="16" name="Rectángulo 15"/>
            <p:cNvSpPr/>
            <p:nvPr/>
          </p:nvSpPr>
          <p:spPr>
            <a:xfrm>
              <a:off x="5392990" y="1889341"/>
              <a:ext cx="412292" cy="369332"/>
            </a:xfrm>
            <a:prstGeom prst="rect">
              <a:avLst/>
            </a:prstGeom>
          </p:spPr>
          <p:txBody>
            <a:bodyPr wrap="none">
              <a:spAutoFit/>
            </a:bodyPr>
            <a:lstStyle/>
            <a:p>
              <a:r>
                <a:rPr lang="es-MX" dirty="0">
                  <a:sym typeface="Symbol" panose="05050102010706020507" pitchFamily="18" charset="2"/>
                </a:rPr>
                <a:t></a:t>
              </a:r>
              <a:endParaRPr lang="es-MX" dirty="0"/>
            </a:p>
          </p:txBody>
        </p:sp>
      </p:grpSp>
      <p:sp>
        <p:nvSpPr>
          <p:cNvPr id="22" name="CuadroTexto 21"/>
          <p:cNvSpPr txBox="1"/>
          <p:nvPr/>
        </p:nvSpPr>
        <p:spPr>
          <a:xfrm>
            <a:off x="270163" y="141399"/>
            <a:ext cx="11492346"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2. ¿Cuántos moles de Piruvato pueden producir las células de Josimar a partir de la glucosa del azúcar que ingirió?</a:t>
            </a:r>
          </a:p>
        </p:txBody>
      </p:sp>
      <p:sp>
        <p:nvSpPr>
          <p:cNvPr id="24" name="Rectángulo 23"/>
          <p:cNvSpPr/>
          <p:nvPr/>
        </p:nvSpPr>
        <p:spPr>
          <a:xfrm>
            <a:off x="765462" y="3225521"/>
            <a:ext cx="11333018" cy="646331"/>
          </a:xfrm>
          <a:prstGeom prst="rect">
            <a:avLst/>
          </a:prstGeom>
        </p:spPr>
        <p:txBody>
          <a:bodyPr wrap="square">
            <a:spAutoFit/>
          </a:bodyPr>
          <a:lstStyle/>
          <a:p>
            <a:r>
              <a:rPr lang="es-MX" dirty="0">
                <a:cs typeface="Arial" panose="020B0604020202020204" pitchFamily="34" charset="0"/>
              </a:rPr>
              <a:t>Del cuestionamiento anterior 9 g de glucosa fue el resultado que ingirió Josimar de los 36.75 g de Azúcar, estos 9 g de Glucosa pasaran a Glucolisis, por lo que es necesario convertirlos a moles:</a:t>
            </a:r>
          </a:p>
        </p:txBody>
      </p:sp>
      <mc:AlternateContent xmlns:mc="http://schemas.openxmlformats.org/markup-compatibility/2006" xmlns:a14="http://schemas.microsoft.com/office/drawing/2010/main">
        <mc:Choice Requires="a14">
          <p:sp>
            <p:nvSpPr>
              <p:cNvPr id="18" name="CuadroTexto 17"/>
              <p:cNvSpPr txBox="1"/>
              <p:nvPr/>
            </p:nvSpPr>
            <p:spPr>
              <a:xfrm>
                <a:off x="1143814" y="3844448"/>
                <a:ext cx="3262747" cy="21604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s-MX" i="1">
                              <a:latin typeface="Cambria Math"/>
                            </a:rPr>
                          </m:ctrlPr>
                        </m:sSubPr>
                        <m:e>
                          <m:r>
                            <a:rPr lang="es-MX" i="1">
                              <a:latin typeface="Cambria Math" panose="02040503050406030204" pitchFamily="18" charset="0"/>
                            </a:rPr>
                            <m:t>𝐶</m:t>
                          </m:r>
                        </m:e>
                        <m:sub>
                          <m:r>
                            <a:rPr lang="es-MX" i="1">
                              <a:latin typeface="Cambria Math" panose="02040503050406030204" pitchFamily="18" charset="0"/>
                            </a:rPr>
                            <m:t>6</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6</m:t>
                          </m:r>
                        </m:sub>
                      </m:sSub>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𝑃𝑀</m:t>
                      </m:r>
                      <m:r>
                        <a:rPr lang="es-MX" i="1">
                          <a:latin typeface="Cambria Math" panose="02040503050406030204" pitchFamily="18" charset="0"/>
                          <a:ea typeface="Cambria Math" panose="02040503050406030204" pitchFamily="18" charset="0"/>
                        </a:rPr>
                        <m:t>:180</m:t>
                      </m:r>
                      <m:f>
                        <m:fPr>
                          <m:ctrlPr>
                            <a:rPr lang="es-MX" i="1">
                              <a:latin typeface="Cambria Math"/>
                              <a:ea typeface="Cambria Math" panose="02040503050406030204" pitchFamily="18" charset="0"/>
                            </a:rPr>
                          </m:ctrlPr>
                        </m:fPr>
                        <m:num>
                          <m:r>
                            <a:rPr lang="es-MX" i="1">
                              <a:latin typeface="Cambria Math" panose="02040503050406030204" pitchFamily="18" charset="0"/>
                              <a:ea typeface="Cambria Math" panose="02040503050406030204" pitchFamily="18" charset="0"/>
                            </a:rPr>
                            <m:t>𝑔</m:t>
                          </m:r>
                        </m:num>
                        <m:den>
                          <m:r>
                            <a:rPr lang="es-MX" i="1">
                              <a:latin typeface="Cambria Math" panose="02040503050406030204" pitchFamily="18" charset="0"/>
                              <a:ea typeface="Cambria Math" panose="02040503050406030204" pitchFamily="18" charset="0"/>
                            </a:rPr>
                            <m:t>𝑚𝑜𝑙</m:t>
                          </m:r>
                        </m:den>
                      </m:f>
                    </m:oMath>
                  </m:oMathPara>
                </a14:m>
                <a:endParaRPr lang="es-MX"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𝑤</m:t>
                          </m:r>
                        </m:num>
                        <m:den>
                          <m:r>
                            <a:rPr lang="es-MX" i="1">
                              <a:latin typeface="Cambria Math" panose="02040503050406030204" pitchFamily="18" charset="0"/>
                            </a:rPr>
                            <m:t>𝑃𝑀</m:t>
                          </m:r>
                        </m:den>
                      </m:f>
                    </m:oMath>
                  </m:oMathPara>
                </a14:m>
                <a:endParaRPr lang="es-MX" dirty="0"/>
              </a:p>
              <a:p>
                <a:pPr/>
                <a14:m>
                  <m:oMathPara xmlns:m="http://schemas.openxmlformats.org/officeDocument/2006/math">
                    <m:oMathParaPr>
                      <m:jc m:val="left"/>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9 </m:t>
                          </m:r>
                          <m:r>
                            <a:rPr lang="es-MX" i="1">
                              <a:latin typeface="Cambria Math" panose="02040503050406030204" pitchFamily="18" charset="0"/>
                            </a:rPr>
                            <m:t>𝑔</m:t>
                          </m:r>
                        </m:num>
                        <m:den>
                          <m:r>
                            <a:rPr lang="es-MX" i="1">
                              <a:latin typeface="Cambria Math" panose="02040503050406030204" pitchFamily="18" charset="0"/>
                            </a:rPr>
                            <m:t>180 </m:t>
                          </m:r>
                          <m:r>
                            <a:rPr lang="es-MX" i="1">
                              <a:latin typeface="Cambria Math" panose="02040503050406030204" pitchFamily="18" charset="0"/>
                            </a:rPr>
                            <m:t>𝑔</m:t>
                          </m:r>
                          <m:r>
                            <a:rPr lang="es-MX" i="1">
                              <a:latin typeface="Cambria Math" panose="02040503050406030204" pitchFamily="18" charset="0"/>
                            </a:rPr>
                            <m:t>/</m:t>
                          </m:r>
                          <m:r>
                            <a:rPr lang="es-MX" i="1">
                              <a:latin typeface="Cambria Math" panose="02040503050406030204" pitchFamily="18" charset="0"/>
                            </a:rPr>
                            <m:t>𝑚𝑜𝑙</m:t>
                          </m:r>
                        </m:den>
                      </m:f>
                    </m:oMath>
                  </m:oMathPara>
                </a14:m>
                <a:endParaRPr lang="es-MX" dirty="0"/>
              </a:p>
              <a:p>
                <a:pPr/>
                <a14:m>
                  <m:oMathPara xmlns:m="http://schemas.openxmlformats.org/officeDocument/2006/math">
                    <m:oMathParaPr>
                      <m:jc m:val="left"/>
                    </m:oMathParaPr>
                    <m:oMath xmlns:m="http://schemas.openxmlformats.org/officeDocument/2006/math">
                      <m:r>
                        <a:rPr lang="es-MX" i="1">
                          <a:latin typeface="Cambria Math" panose="02040503050406030204" pitchFamily="18" charset="0"/>
                        </a:rPr>
                        <m:t>𝑛</m:t>
                      </m:r>
                      <m:r>
                        <a:rPr lang="es-MX" i="1">
                          <a:latin typeface="Cambria Math" panose="02040503050406030204" pitchFamily="18" charset="0"/>
                        </a:rPr>
                        <m:t>=0.05 </m:t>
                      </m:r>
                      <m:r>
                        <a:rPr lang="es-MX" i="1">
                          <a:latin typeface="Cambria Math" panose="02040503050406030204" pitchFamily="18" charset="0"/>
                        </a:rPr>
                        <m:t>𝑚𝑜𝑙</m:t>
                      </m:r>
                    </m:oMath>
                  </m:oMathPara>
                </a14:m>
                <a:endParaRPr lang="es-MX" dirty="0"/>
              </a:p>
              <a:p>
                <a:endParaRPr lang="es-MX"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1143814" y="3844448"/>
                <a:ext cx="3262747" cy="2160400"/>
              </a:xfrm>
              <a:prstGeom prst="rect">
                <a:avLst/>
              </a:prstGeom>
              <a:blipFill rotWithShape="0">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4096692" y="3844448"/>
                <a:ext cx="5390340" cy="2308324"/>
              </a:xfrm>
              <a:prstGeom prst="rect">
                <a:avLst/>
              </a:prstGeom>
              <a:noFill/>
            </p:spPr>
            <p:txBody>
              <a:bodyPr wrap="square" rtlCol="0">
                <a:spAutoFit/>
              </a:bodyPr>
              <a:lstStyle/>
              <a:p>
                <a:pPr algn="just"/>
                <a:r>
                  <a:rPr lang="es-MX" dirty="0">
                    <a:latin typeface="Cambria Math" panose="02040503050406030204" pitchFamily="18" charset="0"/>
                  </a:rPr>
                  <a:t>De acuerdo al resultado general de la glucolisis, por cada mol de glucosa que empieza la ruta metabólica se obtendrá 2 moles de Piruvato.</a:t>
                </a:r>
              </a:p>
              <a:p>
                <a:pPr algn="just"/>
                <a14:m>
                  <m:oMathPara xmlns:m="http://schemas.openxmlformats.org/officeDocument/2006/math">
                    <m:oMathParaPr>
                      <m:jc m:val="left"/>
                    </m:oMathParaPr>
                    <m:oMath xmlns:m="http://schemas.openxmlformats.org/officeDocument/2006/math">
                      <m:r>
                        <a:rPr lang="es-MX" i="1">
                          <a:latin typeface="Cambria Math" panose="02040503050406030204" pitchFamily="18" charset="0"/>
                          <a:ea typeface="Cambria Math" panose="02040503050406030204" pitchFamily="18" charset="0"/>
                        </a:rPr>
                        <m:t>∴</m:t>
                      </m:r>
                    </m:oMath>
                  </m:oMathPara>
                </a14:m>
                <a:endParaRPr lang="es-MX"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MX" i="1">
                              <a:latin typeface="Cambria Math"/>
                            </a:rPr>
                          </m:ctrlPr>
                        </m:sSubPr>
                        <m:e>
                          <m:r>
                            <a:rPr lang="es-MX" i="1">
                              <a:latin typeface="Cambria Math" panose="02040503050406030204" pitchFamily="18" charset="0"/>
                            </a:rPr>
                            <m:t>1 </m:t>
                          </m:r>
                          <m:r>
                            <a:rPr lang="es-MX" i="1">
                              <a:latin typeface="Cambria Math" panose="02040503050406030204" pitchFamily="18" charset="0"/>
                            </a:rPr>
                            <m:t>𝑚𝑜𝑙</m:t>
                          </m:r>
                          <m:r>
                            <a:rPr lang="es-MX" i="1">
                              <a:latin typeface="Cambria Math" panose="02040503050406030204" pitchFamily="18" charset="0"/>
                            </a:rPr>
                            <m:t> </m:t>
                          </m:r>
                          <m:r>
                            <a:rPr lang="es-MX" i="1">
                              <a:latin typeface="Cambria Math" panose="02040503050406030204" pitchFamily="18" charset="0"/>
                            </a:rPr>
                            <m:t>𝐶</m:t>
                          </m:r>
                        </m:e>
                        <m:sub>
                          <m:r>
                            <a:rPr lang="es-MX" i="1">
                              <a:latin typeface="Cambria Math" panose="02040503050406030204" pitchFamily="18" charset="0"/>
                            </a:rPr>
                            <m:t>6</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6</m:t>
                          </m:r>
                        </m:sub>
                      </m:sSub>
                      <m:r>
                        <a:rPr lang="es-MX" i="1">
                          <a:latin typeface="Cambria Math" panose="02040503050406030204" pitchFamily="18" charset="0"/>
                          <a:ea typeface="Cambria Math" panose="02040503050406030204" pitchFamily="18" charset="0"/>
                        </a:rPr>
                        <m:t>→2 </m:t>
                      </m:r>
                      <m:r>
                        <a:rPr lang="es-MX" i="1">
                          <a:latin typeface="Cambria Math" panose="02040503050406030204" pitchFamily="18" charset="0"/>
                          <a:ea typeface="Cambria Math" panose="02040503050406030204" pitchFamily="18" charset="0"/>
                        </a:rPr>
                        <m:t>𝑚𝑜𝑙</m:t>
                      </m:r>
                      <m:r>
                        <a:rPr lang="es-MX" i="1">
                          <a:latin typeface="Cambria Math" panose="02040503050406030204" pitchFamily="18" charset="0"/>
                          <a:ea typeface="Cambria Math" panose="02040503050406030204" pitchFamily="18" charset="0"/>
                        </a:rPr>
                        <m:t> </m:t>
                      </m:r>
                    </m:oMath>
                  </m:oMathPara>
                </a14:m>
                <a:endParaRPr lang="es-MX"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MX" i="1">
                              <a:latin typeface="Cambria Math"/>
                            </a:rPr>
                          </m:ctrlPr>
                        </m:sSubPr>
                        <m:e>
                          <m:r>
                            <a:rPr lang="es-MX" i="1">
                              <a:latin typeface="Cambria Math" panose="02040503050406030204" pitchFamily="18" charset="0"/>
                            </a:rPr>
                            <m:t> 0.05 </m:t>
                          </m:r>
                          <m:r>
                            <a:rPr lang="es-MX" i="1">
                              <a:latin typeface="Cambria Math" panose="02040503050406030204" pitchFamily="18" charset="0"/>
                            </a:rPr>
                            <m:t>𝑚𝑜𝑙</m:t>
                          </m:r>
                          <m:r>
                            <a:rPr lang="es-MX" i="1">
                              <a:latin typeface="Cambria Math" panose="02040503050406030204" pitchFamily="18" charset="0"/>
                            </a:rPr>
                            <m:t> </m:t>
                          </m:r>
                          <m:r>
                            <a:rPr lang="es-MX" i="1">
                              <a:latin typeface="Cambria Math" panose="02040503050406030204" pitchFamily="18" charset="0"/>
                            </a:rPr>
                            <m:t>𝐶</m:t>
                          </m:r>
                        </m:e>
                        <m:sub>
                          <m:r>
                            <a:rPr lang="es-MX" i="1">
                              <a:latin typeface="Cambria Math" panose="02040503050406030204" pitchFamily="18" charset="0"/>
                            </a:rPr>
                            <m:t>6</m:t>
                          </m:r>
                        </m:sub>
                      </m:sSub>
                      <m:sSub>
                        <m:sSubPr>
                          <m:ctrlPr>
                            <a:rPr lang="es-MX" i="1">
                              <a:latin typeface="Cambria Math"/>
                            </a:rPr>
                          </m:ctrlPr>
                        </m:sSubPr>
                        <m:e>
                          <m:r>
                            <a:rPr lang="es-MX" i="1">
                              <a:latin typeface="Cambria Math" panose="02040503050406030204" pitchFamily="18" charset="0"/>
                            </a:rPr>
                            <m:t>𝐻</m:t>
                          </m:r>
                        </m:e>
                        <m:sub>
                          <m:r>
                            <a:rPr lang="es-MX" i="1">
                              <a:latin typeface="Cambria Math" panose="02040503050406030204" pitchFamily="18" charset="0"/>
                            </a:rPr>
                            <m:t>12</m:t>
                          </m:r>
                        </m:sub>
                      </m:sSub>
                      <m:sSub>
                        <m:sSubPr>
                          <m:ctrlPr>
                            <a:rPr lang="es-MX" i="1">
                              <a:latin typeface="Cambria Math"/>
                            </a:rPr>
                          </m:ctrlPr>
                        </m:sSubPr>
                        <m:e>
                          <m:r>
                            <a:rPr lang="es-MX" i="1">
                              <a:latin typeface="Cambria Math" panose="02040503050406030204" pitchFamily="18" charset="0"/>
                            </a:rPr>
                            <m:t>𝑂</m:t>
                          </m:r>
                        </m:e>
                        <m:sub>
                          <m:r>
                            <a:rPr lang="es-MX" i="1">
                              <a:latin typeface="Cambria Math" panose="02040503050406030204" pitchFamily="18" charset="0"/>
                            </a:rPr>
                            <m:t>6</m:t>
                          </m:r>
                        </m:sub>
                      </m:sSub>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𝑥</m:t>
                      </m:r>
                    </m:oMath>
                  </m:oMathPara>
                </a14:m>
                <a:endParaRPr lang="es-MX" i="1" dirty="0">
                  <a:latin typeface="Cambria Math" panose="02040503050406030204" pitchFamily="18" charset="0"/>
                </a:endParaRPr>
              </a:p>
              <a:p>
                <a:endParaRPr lang="es-MX" b="1"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𝟏</m:t>
                      </m:r>
                      <m:r>
                        <a:rPr lang="es-MX" b="1" i="1">
                          <a:latin typeface="Cambria Math" panose="02040503050406030204" pitchFamily="18" charset="0"/>
                        </a:rPr>
                        <m:t> </m:t>
                      </m:r>
                      <m:r>
                        <a:rPr lang="es-MX" b="1" i="1">
                          <a:latin typeface="Cambria Math" panose="02040503050406030204" pitchFamily="18" charset="0"/>
                        </a:rPr>
                        <m:t>𝒎𝒐𝒍</m:t>
                      </m:r>
                      <m:r>
                        <a:rPr lang="es-MX" b="1" i="1">
                          <a:latin typeface="Cambria Math" panose="02040503050406030204" pitchFamily="18" charset="0"/>
                        </a:rPr>
                        <m:t> </m:t>
                      </m:r>
                    </m:oMath>
                  </m:oMathPara>
                </a14:m>
                <a:endParaRPr lang="es-MX" b="1"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4096692" y="3844448"/>
                <a:ext cx="5390340" cy="2308324"/>
              </a:xfrm>
              <a:prstGeom prst="rect">
                <a:avLst/>
              </a:prstGeom>
              <a:blipFill rotWithShape="0">
                <a:blip r:embed="rId12"/>
                <a:stretch>
                  <a:fillRect l="-905" t="-1852" r="-1018"/>
                </a:stretch>
              </a:blipFill>
            </p:spPr>
            <p:txBody>
              <a:bodyPr/>
              <a:lstStyle/>
              <a:p>
                <a:r>
                  <a:rPr lang="es-MX">
                    <a:noFill/>
                  </a:rPr>
                  <a:t> </a:t>
                </a:r>
              </a:p>
            </p:txBody>
          </p:sp>
        </mc:Fallback>
      </mc:AlternateContent>
      <p:pic>
        <p:nvPicPr>
          <p:cNvPr id="27" name="Picture 10" descr="http://upload.wikimedia.org/wikipedia/commons/thumb/8/8f/Pyruvate-3D-balls.png/962px-Pyruvate-3D-ball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0529" y="4605578"/>
            <a:ext cx="1065217" cy="8504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upload.wikimedia.org/wikipedia/commons/thumb/8/8f/Pyruvate-3D-balls.png/962px-Pyruvate-3D-ball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9440" y="5472682"/>
            <a:ext cx="1065217" cy="850402"/>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8770953" y="4998610"/>
            <a:ext cx="2969748" cy="1477328"/>
          </a:xfrm>
          <a:prstGeom prst="rect">
            <a:avLst/>
          </a:prstGeom>
          <a:noFill/>
        </p:spPr>
        <p:txBody>
          <a:bodyPr wrap="square" rtlCol="0">
            <a:spAutoFit/>
          </a:bodyPr>
          <a:lstStyle/>
          <a:p>
            <a:pPr algn="just"/>
            <a:r>
              <a:rPr lang="es-MX" dirty="0">
                <a:solidFill>
                  <a:srgbClr val="0070C0"/>
                </a:solidFill>
              </a:rPr>
              <a:t>Por lo tanto de los 9 g de Glucosa del azúcar que ingirió Josimar pasaran a la Glucólisis donde se obtendrá 0.1 mol de Piruvato.</a:t>
            </a:r>
          </a:p>
        </p:txBody>
      </p:sp>
    </p:spTree>
    <p:extLst>
      <p:ext uri="{BB962C8B-B14F-4D97-AF65-F5344CB8AC3E}">
        <p14:creationId xmlns:p14="http://schemas.microsoft.com/office/powerpoint/2010/main" val="207367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270163" y="141399"/>
                <a:ext cx="11492346"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3. ¿Cuántas moléculas de </a:t>
                </a:r>
                <a14:m>
                  <m:oMath xmlns:m="http://schemas.openxmlformats.org/officeDocument/2006/math">
                    <m:sSub>
                      <m:sSubPr>
                        <m:ctrlPr>
                          <a:rPr lang="es-MX" sz="2400" b="1" i="1">
                            <a:latin typeface="Cambria Math"/>
                            <a:cs typeface="Arial" panose="020B0604020202020204" pitchFamily="34" charset="0"/>
                          </a:rPr>
                        </m:ctrlPr>
                      </m:sSubPr>
                      <m:e>
                        <m:r>
                          <a:rPr lang="es-MX" sz="2400" b="1" i="1">
                            <a:latin typeface="Cambria Math" panose="02040503050406030204" pitchFamily="18" charset="0"/>
                            <a:cs typeface="Arial" panose="020B0604020202020204" pitchFamily="34" charset="0"/>
                          </a:rPr>
                          <m:t>𝑵𝑯</m:t>
                        </m:r>
                      </m:e>
                      <m:sub>
                        <m:r>
                          <a:rPr lang="es-MX" sz="2400" b="1" i="1">
                            <a:latin typeface="Cambria Math" panose="02040503050406030204" pitchFamily="18" charset="0"/>
                            <a:cs typeface="Arial" panose="020B0604020202020204" pitchFamily="34" charset="0"/>
                          </a:rPr>
                          <m:t>𝟑</m:t>
                        </m:r>
                      </m:sub>
                    </m:sSub>
                  </m:oMath>
                </a14:m>
                <a:r>
                  <a:rPr lang="es-MX" sz="2400" b="1" dirty="0">
                    <a:latin typeface="Arial" panose="020B0604020202020204" pitchFamily="34" charset="0"/>
                    <a:cs typeface="Arial" panose="020B0604020202020204" pitchFamily="34" charset="0"/>
                  </a:rPr>
                  <a:t> ingirió Josimar asumiendo que por cada 100 g de Proteínas 17 g corresponden a </a:t>
                </a:r>
                <a14:m>
                  <m:oMath xmlns:m="http://schemas.openxmlformats.org/officeDocument/2006/math">
                    <m:sSub>
                      <m:sSubPr>
                        <m:ctrlPr>
                          <a:rPr lang="es-MX" sz="2400" b="1" i="1">
                            <a:latin typeface="Cambria Math"/>
                            <a:cs typeface="Arial" panose="020B0604020202020204" pitchFamily="34" charset="0"/>
                          </a:rPr>
                        </m:ctrlPr>
                      </m:sSubPr>
                      <m:e>
                        <m:r>
                          <a:rPr lang="es-MX" sz="2400" b="1" i="1">
                            <a:latin typeface="Cambria Math" panose="02040503050406030204" pitchFamily="18" charset="0"/>
                            <a:cs typeface="Arial" panose="020B0604020202020204" pitchFamily="34" charset="0"/>
                          </a:rPr>
                          <m:t>𝑵𝑯</m:t>
                        </m:r>
                      </m:e>
                      <m:sub>
                        <m:r>
                          <a:rPr lang="es-MX" sz="2400" b="1" i="1">
                            <a:latin typeface="Cambria Math" panose="02040503050406030204" pitchFamily="18" charset="0"/>
                            <a:cs typeface="Arial" panose="020B0604020202020204" pitchFamily="34" charset="0"/>
                          </a:rPr>
                          <m:t>𝟑</m:t>
                        </m:r>
                      </m:sub>
                    </m:sSub>
                  </m:oMath>
                </a14:m>
                <a:r>
                  <a:rPr lang="es-MX" sz="2400" b="1" dirty="0">
                    <a:latin typeface="Arial" panose="020B0604020202020204" pitchFamily="34" charset="0"/>
                    <a:cs typeface="Arial" panose="020B0604020202020204" pitchFamily="34" charset="0"/>
                  </a:rPr>
                  <a:t>? </a:t>
                </a:r>
              </a:p>
            </p:txBody>
          </p:sp>
        </mc:Choice>
        <mc:Fallback xmlns="">
          <p:sp>
            <p:nvSpPr>
              <p:cNvPr id="2" name="CuadroTexto 1"/>
              <p:cNvSpPr txBox="1">
                <a:spLocks noRot="1" noChangeAspect="1" noMove="1" noResize="1" noEditPoints="1" noAdjustHandles="1" noChangeArrowheads="1" noChangeShapeType="1" noTextEdit="1"/>
              </p:cNvSpPr>
              <p:nvPr/>
            </p:nvSpPr>
            <p:spPr>
              <a:xfrm>
                <a:off x="270163" y="141399"/>
                <a:ext cx="11492346" cy="830997"/>
              </a:xfrm>
              <a:prstGeom prst="rect">
                <a:avLst/>
              </a:prstGeom>
              <a:blipFill rotWithShape="0">
                <a:blip r:embed="rId2"/>
                <a:stretch>
                  <a:fillRect l="-530" t="-5109" r="-1220" b="-1605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623455" y="1246910"/>
                <a:ext cx="10972800" cy="2031325"/>
              </a:xfrm>
              <a:prstGeom prst="rect">
                <a:avLst/>
              </a:prstGeom>
              <a:noFill/>
            </p:spPr>
            <p:txBody>
              <a:bodyPr wrap="square" rtlCol="0">
                <a:spAutoFit/>
              </a:bodyPr>
              <a:lstStyle/>
              <a:p>
                <a:r>
                  <a:rPr lang="es-MX" dirty="0"/>
                  <a:t>Por cada porción hay 1.5 g de proteínas, como el paquete contiene 3.5 porciones entonces hay un total de 5.25 g de proteínas en todo el paquete:</a:t>
                </a:r>
              </a:p>
              <a:p>
                <a:endParaRPr lang="es-MX" dirty="0"/>
              </a:p>
              <a:p>
                <a:r>
                  <a:rPr lang="es-MX" dirty="0"/>
                  <a:t>	</a:t>
                </a:r>
                <a14:m>
                  <m:oMath xmlns:m="http://schemas.openxmlformats.org/officeDocument/2006/math">
                    <m:r>
                      <a:rPr lang="es-MX" i="1">
                        <a:latin typeface="Cambria Math" panose="02040503050406030204" pitchFamily="18" charset="0"/>
                        <a:ea typeface="Cambria Math" panose="02040503050406030204" pitchFamily="18" charset="0"/>
                      </a:rPr>
                      <m:t>→</m:t>
                    </m:r>
                  </m:oMath>
                </a14:m>
                <a:r>
                  <a:rPr lang="es-MX" dirty="0"/>
                  <a:t> Si por cada 100 g de proteína hay 17 g de </a:t>
                </a:r>
                <a14:m>
                  <m:oMath xmlns:m="http://schemas.openxmlformats.org/officeDocument/2006/math">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oMath>
                </a14:m>
                <a:endParaRPr lang="es-MX" dirty="0"/>
              </a:p>
              <a:p>
                <a:r>
                  <a:rPr lang="es-MX" dirty="0"/>
                  <a:t>		100 g de Proteína </a:t>
                </a:r>
                <a14:m>
                  <m:oMath xmlns:m="http://schemas.openxmlformats.org/officeDocument/2006/math">
                    <m:r>
                      <a:rPr lang="es-MX" i="1">
                        <a:latin typeface="Cambria Math" panose="02040503050406030204" pitchFamily="18" charset="0"/>
                        <a:ea typeface="Cambria Math" panose="02040503050406030204" pitchFamily="18" charset="0"/>
                      </a:rPr>
                      <m:t>→17 </m:t>
                    </m:r>
                    <m:r>
                      <a:rPr lang="es-MX" i="1">
                        <a:latin typeface="Cambria Math" panose="02040503050406030204" pitchFamily="18" charset="0"/>
                        <a:ea typeface="Cambria Math" panose="02040503050406030204" pitchFamily="18" charset="0"/>
                      </a:rPr>
                      <m:t>𝑔</m:t>
                    </m:r>
                    <m:r>
                      <a:rPr lang="es-MX" i="1">
                        <a:latin typeface="Cambria Math" panose="02040503050406030204" pitchFamily="18" charset="0"/>
                        <a:ea typeface="Cambria Math" panose="02040503050406030204" pitchFamily="18" charset="0"/>
                      </a:rPr>
                      <m:t> </m:t>
                    </m:r>
                    <m:r>
                      <a:rPr lang="es-MX" i="1">
                        <a:latin typeface="Cambria Math" panose="02040503050406030204" pitchFamily="18" charset="0"/>
                        <a:ea typeface="Cambria Math" panose="02040503050406030204" pitchFamily="18" charset="0"/>
                      </a:rPr>
                      <m:t>𝑑𝑒</m:t>
                    </m:r>
                    <m:r>
                      <a:rPr lang="es-MX" i="1">
                        <a:latin typeface="Cambria Math" panose="02040503050406030204" pitchFamily="18" charset="0"/>
                        <a:ea typeface="Cambria Math" panose="02040503050406030204" pitchFamily="18" charset="0"/>
                      </a:rPr>
                      <m:t> </m:t>
                    </m:r>
                    <m:sSub>
                      <m:sSubPr>
                        <m:ctrlPr>
                          <a:rPr lang="es-MX" i="1">
                            <a:latin typeface="Cambria Math"/>
                            <a:ea typeface="Cambria Math" panose="02040503050406030204" pitchFamily="18" charset="0"/>
                          </a:rPr>
                        </m:ctrlPr>
                      </m:sSubPr>
                      <m:e>
                        <m:r>
                          <a:rPr lang="es-MX" i="1">
                            <a:latin typeface="Cambria Math" panose="02040503050406030204" pitchFamily="18" charset="0"/>
                            <a:ea typeface="Cambria Math" panose="02040503050406030204" pitchFamily="18" charset="0"/>
                          </a:rPr>
                          <m:t>𝑁𝐻</m:t>
                        </m:r>
                      </m:e>
                      <m:sub>
                        <m:r>
                          <a:rPr lang="es-MX" i="1">
                            <a:latin typeface="Cambria Math" panose="02040503050406030204" pitchFamily="18" charset="0"/>
                            <a:ea typeface="Cambria Math" panose="02040503050406030204" pitchFamily="18" charset="0"/>
                          </a:rPr>
                          <m:t>3</m:t>
                        </m:r>
                      </m:sub>
                    </m:sSub>
                  </m:oMath>
                </a14:m>
                <a:endParaRPr lang="es-MX" dirty="0">
                  <a:ea typeface="Cambria Math" panose="02040503050406030204" pitchFamily="18" charset="0"/>
                </a:endParaRPr>
              </a:p>
              <a:p>
                <a:r>
                  <a:rPr lang="es-MX" dirty="0"/>
                  <a:t>		5.25 g de Proteína </a:t>
                </a:r>
                <a14:m>
                  <m:oMath xmlns:m="http://schemas.openxmlformats.org/officeDocument/2006/math">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𝑥</m:t>
                    </m:r>
                  </m:oMath>
                </a14:m>
                <a:endParaRPr lang="es-MX" dirty="0"/>
              </a:p>
              <a:p>
                <a:r>
                  <a:rPr lang="es-MX" dirty="0"/>
                  <a:t>			</a:t>
                </a:r>
                <a14:m>
                  <m:oMath xmlns:m="http://schemas.openxmlformats.org/officeDocument/2006/math">
                    <m:r>
                      <a:rPr lang="es-MX" i="1">
                        <a:latin typeface="Cambria Math" panose="02040503050406030204" pitchFamily="18" charset="0"/>
                      </a:rPr>
                      <m:t>𝑥</m:t>
                    </m:r>
                    <m:r>
                      <a:rPr lang="es-MX" i="1">
                        <a:latin typeface="Cambria Math" panose="02040503050406030204" pitchFamily="18" charset="0"/>
                      </a:rPr>
                      <m:t>=0.89 </m:t>
                    </m:r>
                    <m:r>
                      <a:rPr lang="es-MX" i="1">
                        <a:latin typeface="Cambria Math" panose="02040503050406030204" pitchFamily="18" charset="0"/>
                      </a:rPr>
                      <m:t>𝑔</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oMath>
                </a14:m>
                <a:endParaRPr lang="es-MX"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23455" y="1246910"/>
                <a:ext cx="10972800" cy="2031325"/>
              </a:xfrm>
              <a:prstGeom prst="rect">
                <a:avLst/>
              </a:prstGeom>
              <a:blipFill rotWithShape="0">
                <a:blip r:embed="rId3"/>
                <a:stretch>
                  <a:fillRect l="-444" t="-1802" r="-611" b="-30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1184564" y="3552747"/>
                <a:ext cx="3408218" cy="12143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r>
                        <a:rPr lang="es-MX" i="1">
                          <a:latin typeface="Cambria Math" panose="02040503050406030204" pitchFamily="18" charset="0"/>
                        </a:rPr>
                        <m:t>:</m:t>
                      </m:r>
                      <m:r>
                        <a:rPr lang="es-MX" i="1">
                          <a:latin typeface="Cambria Math" panose="02040503050406030204" pitchFamily="18" charset="0"/>
                        </a:rPr>
                        <m:t>𝑁</m:t>
                      </m:r>
                      <m:r>
                        <a:rPr lang="es-MX" i="1">
                          <a:latin typeface="Cambria Math" panose="02040503050406030204" pitchFamily="18" charset="0"/>
                        </a:rPr>
                        <m:t>:14 </m:t>
                      </m:r>
                      <m:r>
                        <a:rPr lang="es-MX" i="1">
                          <a:latin typeface="Cambria Math" panose="02040503050406030204" pitchFamily="18" charset="0"/>
                        </a:rPr>
                        <m:t>𝑥</m:t>
                      </m:r>
                      <m:r>
                        <a:rPr lang="es-MX" i="1">
                          <a:latin typeface="Cambria Math" panose="02040503050406030204" pitchFamily="18" charset="0"/>
                        </a:rPr>
                        <m:t> 1=14</m:t>
                      </m:r>
                      <m:f>
                        <m:fPr>
                          <m:ctrlPr>
                            <a:rPr lang="es-MX" i="1">
                              <a:latin typeface="Cambria Math"/>
                            </a:rPr>
                          </m:ctrlPr>
                        </m:fPr>
                        <m:num>
                          <m:r>
                            <a:rPr lang="es-MX" i="1">
                              <a:latin typeface="Cambria Math" panose="02040503050406030204" pitchFamily="18" charset="0"/>
                            </a:rPr>
                            <m:t>𝑔</m:t>
                          </m:r>
                        </m:num>
                        <m:den>
                          <m:r>
                            <a:rPr lang="es-MX" i="1">
                              <a:latin typeface="Cambria Math" panose="02040503050406030204" pitchFamily="18" charset="0"/>
                            </a:rPr>
                            <m:t>𝑚𝑜𝑙</m:t>
                          </m:r>
                        </m:den>
                      </m:f>
                    </m:oMath>
                  </m:oMathPara>
                </a14:m>
                <a:endParaRPr lang="es-MX" dirty="0"/>
              </a:p>
              <a:p>
                <a:r>
                  <a:rPr lang="es-MX" dirty="0"/>
                  <a:t>	</a:t>
                </a:r>
                <a14:m>
                  <m:oMath xmlns:m="http://schemas.openxmlformats.org/officeDocument/2006/math">
                    <m:r>
                      <a:rPr lang="es-MX" i="1">
                        <a:latin typeface="Cambria Math" panose="02040503050406030204" pitchFamily="18" charset="0"/>
                      </a:rPr>
                      <m:t>𝐻</m:t>
                    </m:r>
                    <m:r>
                      <a:rPr lang="es-MX" i="1">
                        <a:latin typeface="Cambria Math" panose="02040503050406030204" pitchFamily="18" charset="0"/>
                      </a:rPr>
                      <m:t>:1</m:t>
                    </m:r>
                    <m:r>
                      <a:rPr lang="es-MX" i="1">
                        <a:latin typeface="Cambria Math" panose="02040503050406030204" pitchFamily="18" charset="0"/>
                      </a:rPr>
                      <m:t>𝑥</m:t>
                    </m:r>
                    <m:r>
                      <a:rPr lang="es-MX" i="1">
                        <a:latin typeface="Cambria Math" panose="02040503050406030204" pitchFamily="18" charset="0"/>
                      </a:rPr>
                      <m:t> 3=      3</m:t>
                    </m:r>
                    <m:f>
                      <m:fPr>
                        <m:ctrlPr>
                          <a:rPr lang="es-MX" i="1">
                            <a:latin typeface="Cambria Math"/>
                          </a:rPr>
                        </m:ctrlPr>
                      </m:fPr>
                      <m:num>
                        <m:r>
                          <a:rPr lang="es-MX" i="1">
                            <a:latin typeface="Cambria Math" panose="02040503050406030204" pitchFamily="18" charset="0"/>
                          </a:rPr>
                          <m:t>𝑔</m:t>
                        </m:r>
                      </m:num>
                      <m:den>
                        <m:r>
                          <a:rPr lang="es-MX" i="1">
                            <a:latin typeface="Cambria Math" panose="02040503050406030204" pitchFamily="18" charset="0"/>
                          </a:rPr>
                          <m:t>𝑚𝑜𝑙</m:t>
                        </m:r>
                      </m:den>
                    </m:f>
                  </m:oMath>
                </a14:m>
                <a:endParaRPr lang="es-MX" dirty="0"/>
              </a:p>
              <a:p>
                <a:r>
                  <a:rPr lang="es-MX" dirty="0"/>
                  <a:t>		</a:t>
                </a:r>
                <a14:m>
                  <m:oMath xmlns:m="http://schemas.openxmlformats.org/officeDocument/2006/math">
                    <m:r>
                      <a:rPr lang="es-MX" i="1">
                        <a:latin typeface="Cambria Math" panose="02040503050406030204" pitchFamily="18" charset="0"/>
                      </a:rPr>
                      <m:t>=17 </m:t>
                    </m:r>
                    <m:r>
                      <a:rPr lang="es-MX" i="1">
                        <a:latin typeface="Cambria Math" panose="02040503050406030204" pitchFamily="18" charset="0"/>
                      </a:rPr>
                      <m:t>𝑔</m:t>
                    </m:r>
                    <m:r>
                      <a:rPr lang="es-MX" i="1">
                        <a:latin typeface="Cambria Math" panose="02040503050406030204" pitchFamily="18" charset="0"/>
                      </a:rPr>
                      <m:t>/</m:t>
                    </m:r>
                    <m:r>
                      <a:rPr lang="es-MX" i="1">
                        <a:latin typeface="Cambria Math" panose="02040503050406030204" pitchFamily="18" charset="0"/>
                      </a:rPr>
                      <m:t>𝑚𝑜𝑙</m:t>
                    </m:r>
                  </m:oMath>
                </a14:m>
                <a:endParaRPr lang="es-MX"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184564" y="3552747"/>
                <a:ext cx="3408218" cy="1214371"/>
              </a:xfrm>
              <a:prstGeom prst="rect">
                <a:avLst/>
              </a:prstGeom>
              <a:blipFill rotWithShape="0">
                <a:blip r:embed="rId4"/>
                <a:stretch>
                  <a:fillRect b="-351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6421583" y="3278234"/>
                <a:ext cx="4218708" cy="19887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i="1">
                          <a:latin typeface="Cambria Math" panose="02040503050406030204" pitchFamily="18" charset="0"/>
                          <a:ea typeface="Cambria Math" panose="02040503050406030204" pitchFamily="18" charset="0"/>
                        </a:rPr>
                        <m:t>∴</m:t>
                      </m:r>
                    </m:oMath>
                  </m:oMathPara>
                </a14:m>
                <a:endParaRPr lang="es-MX" sz="20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𝐸𝑛</m:t>
                      </m:r>
                      <m:r>
                        <a:rPr lang="es-MX" i="1">
                          <a:latin typeface="Cambria Math" panose="02040503050406030204" pitchFamily="18" charset="0"/>
                        </a:rPr>
                        <m:t> 17</m:t>
                      </m:r>
                      <m:f>
                        <m:fPr>
                          <m:ctrlPr>
                            <a:rPr lang="es-MX" i="1">
                              <a:latin typeface="Cambria Math"/>
                            </a:rPr>
                          </m:ctrlPr>
                        </m:fPr>
                        <m:num>
                          <m:r>
                            <a:rPr lang="es-MX" i="1">
                              <a:latin typeface="Cambria Math" panose="02040503050406030204" pitchFamily="18" charset="0"/>
                            </a:rPr>
                            <m:t>𝑔</m:t>
                          </m:r>
                        </m:num>
                        <m:den>
                          <m:r>
                            <a:rPr lang="es-MX" i="1">
                              <a:latin typeface="Cambria Math" panose="02040503050406030204" pitchFamily="18" charset="0"/>
                            </a:rPr>
                            <m:t>𝑚𝑜𝑙</m:t>
                          </m:r>
                        </m:den>
                      </m:f>
                      <m:r>
                        <a:rPr lang="es-MX" i="1">
                          <a:latin typeface="Cambria Math" panose="02040503050406030204" pitchFamily="18" charset="0"/>
                        </a:rPr>
                        <m:t> </m:t>
                      </m:r>
                      <m:r>
                        <a:rPr lang="es-MX" i="1">
                          <a:latin typeface="Cambria Math" panose="02040503050406030204" pitchFamily="18" charset="0"/>
                        </a:rPr>
                        <m:t>h𝑎𝑦</m:t>
                      </m:r>
                      <m:r>
                        <a:rPr lang="es-MX" i="1">
                          <a:latin typeface="Cambria Math" panose="02040503050406030204" pitchFamily="18" charset="0"/>
                        </a:rPr>
                        <m:t> 6.022</m:t>
                      </m:r>
                      <m:r>
                        <a:rPr lang="es-MX" i="1">
                          <a:latin typeface="Cambria Math" panose="02040503050406030204" pitchFamily="18" charset="0"/>
                        </a:rPr>
                        <m:t>𝑥</m:t>
                      </m:r>
                      <m:r>
                        <a:rPr lang="es-MX" i="1">
                          <a:latin typeface="Cambria Math" panose="02040503050406030204" pitchFamily="18" charset="0"/>
                        </a:rPr>
                        <m:t>1</m:t>
                      </m:r>
                      <m:sSup>
                        <m:sSupPr>
                          <m:ctrlPr>
                            <a:rPr lang="es-MX" i="1">
                              <a:latin typeface="Cambria Math"/>
                            </a:rPr>
                          </m:ctrlPr>
                        </m:sSupPr>
                        <m:e>
                          <m:r>
                            <a:rPr lang="es-MX" i="1">
                              <a:latin typeface="Cambria Math" panose="02040503050406030204" pitchFamily="18" charset="0"/>
                            </a:rPr>
                            <m:t>0</m:t>
                          </m:r>
                        </m:e>
                        <m:sup>
                          <m:r>
                            <a:rPr lang="es-MX" i="1">
                              <a:latin typeface="Cambria Math" panose="02040503050406030204" pitchFamily="18" charset="0"/>
                            </a:rPr>
                            <m:t>23</m:t>
                          </m:r>
                        </m:sup>
                      </m:sSup>
                      <m:r>
                        <a:rPr lang="es-MX" i="1">
                          <a:latin typeface="Cambria Math" panose="02040503050406030204" pitchFamily="18" charset="0"/>
                        </a:rPr>
                        <m:t>𝑚𝑜𝑙</m:t>
                      </m:r>
                      <m:r>
                        <a:rPr lang="es-MX" i="1">
                          <a:latin typeface="Cambria Math" panose="02040503050406030204" pitchFamily="18" charset="0"/>
                        </a:rPr>
                        <m:t>é</m:t>
                      </m:r>
                      <m:r>
                        <a:rPr lang="es-MX" i="1">
                          <a:latin typeface="Cambria Math" panose="02040503050406030204" pitchFamily="18" charset="0"/>
                        </a:rPr>
                        <m:t>𝑐𝑢𝑙𝑎𝑠</m:t>
                      </m:r>
                    </m:oMath>
                  </m:oMathPara>
                </a14:m>
                <a:endParaRPr lang="es-MX"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17 </m:t>
                      </m:r>
                      <m:r>
                        <a:rPr lang="es-MX" i="1">
                          <a:latin typeface="Cambria Math" panose="02040503050406030204" pitchFamily="18" charset="0"/>
                        </a:rPr>
                        <m:t>𝑔</m:t>
                      </m:r>
                      <m:r>
                        <a:rPr lang="es-MX" i="1">
                          <a:latin typeface="Cambria Math" panose="02040503050406030204" pitchFamily="18" charset="0"/>
                        </a:rPr>
                        <m:t> </m:t>
                      </m:r>
                      <m:r>
                        <a:rPr lang="es-MX" i="1">
                          <a:latin typeface="Cambria Math" panose="02040503050406030204" pitchFamily="18" charset="0"/>
                        </a:rPr>
                        <m:t>𝑑𝑒</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r>
                        <a:rPr lang="es-MX" i="1">
                          <a:latin typeface="Cambria Math" panose="02040503050406030204" pitchFamily="18" charset="0"/>
                          <a:ea typeface="Cambria Math" panose="02040503050406030204" pitchFamily="18" charset="0"/>
                        </a:rPr>
                        <m:t>→6.022</m:t>
                      </m:r>
                      <m:r>
                        <a:rPr lang="es-MX" i="1">
                          <a:latin typeface="Cambria Math" panose="02040503050406030204" pitchFamily="18" charset="0"/>
                          <a:ea typeface="Cambria Math" panose="02040503050406030204" pitchFamily="18" charset="0"/>
                        </a:rPr>
                        <m:t>𝑥</m:t>
                      </m:r>
                      <m:r>
                        <a:rPr lang="es-MX" i="1">
                          <a:latin typeface="Cambria Math" panose="02040503050406030204" pitchFamily="18" charset="0"/>
                          <a:ea typeface="Cambria Math" panose="02040503050406030204" pitchFamily="18" charset="0"/>
                        </a:rPr>
                        <m:t> 1</m:t>
                      </m:r>
                      <m:sSup>
                        <m:sSupPr>
                          <m:ctrlPr>
                            <a:rPr lang="es-MX" i="1">
                              <a:latin typeface="Cambria Math"/>
                              <a:ea typeface="Cambria Math" panose="02040503050406030204" pitchFamily="18" charset="0"/>
                            </a:rPr>
                          </m:ctrlPr>
                        </m:sSupPr>
                        <m:e>
                          <m:r>
                            <a:rPr lang="es-MX" i="1">
                              <a:latin typeface="Cambria Math" panose="02040503050406030204" pitchFamily="18" charset="0"/>
                              <a:ea typeface="Cambria Math" panose="02040503050406030204" pitchFamily="18" charset="0"/>
                            </a:rPr>
                            <m:t>0</m:t>
                          </m:r>
                        </m:e>
                        <m:sup>
                          <m:r>
                            <a:rPr lang="es-MX" i="1">
                              <a:latin typeface="Cambria Math" panose="02040503050406030204" pitchFamily="18" charset="0"/>
                              <a:ea typeface="Cambria Math" panose="02040503050406030204" pitchFamily="18" charset="0"/>
                            </a:rPr>
                            <m:t>23</m:t>
                          </m:r>
                        </m:sup>
                      </m:sSup>
                      <m:r>
                        <a:rPr lang="es-MX" i="1">
                          <a:latin typeface="Cambria Math" panose="02040503050406030204" pitchFamily="18" charset="0"/>
                          <a:ea typeface="Cambria Math" panose="02040503050406030204" pitchFamily="18" charset="0"/>
                        </a:rPr>
                        <m:t>𝑚𝑜𝑙</m:t>
                      </m:r>
                      <m:r>
                        <a:rPr lang="es-MX" i="1">
                          <a:latin typeface="Cambria Math" panose="02040503050406030204" pitchFamily="18" charset="0"/>
                          <a:ea typeface="Cambria Math" panose="02040503050406030204" pitchFamily="18" charset="0"/>
                        </a:rPr>
                        <m:t>é</m:t>
                      </m:r>
                      <m:r>
                        <a:rPr lang="es-MX" i="1">
                          <a:latin typeface="Cambria Math" panose="02040503050406030204" pitchFamily="18" charset="0"/>
                          <a:ea typeface="Cambria Math" panose="02040503050406030204" pitchFamily="18" charset="0"/>
                        </a:rPr>
                        <m:t>𝑐𝑢𝑙𝑎𝑠</m:t>
                      </m:r>
                      <m:r>
                        <a:rPr lang="es-MX" i="1">
                          <a:latin typeface="Cambria Math" panose="02040503050406030204" pitchFamily="18" charset="0"/>
                        </a:rPr>
                        <m:t> </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0.89 </m:t>
                      </m:r>
                      <m:r>
                        <a:rPr lang="es-MX" i="1">
                          <a:latin typeface="Cambria Math" panose="02040503050406030204" pitchFamily="18" charset="0"/>
                        </a:rPr>
                        <m:t>𝑔</m:t>
                      </m:r>
                      <m:r>
                        <a:rPr lang="es-MX" i="1">
                          <a:latin typeface="Cambria Math" panose="02040503050406030204" pitchFamily="18" charset="0"/>
                        </a:rPr>
                        <m:t> </m:t>
                      </m:r>
                      <m:r>
                        <a:rPr lang="es-MX" i="1">
                          <a:latin typeface="Cambria Math" panose="02040503050406030204" pitchFamily="18" charset="0"/>
                        </a:rPr>
                        <m:t>𝑑𝑒</m:t>
                      </m:r>
                      <m:r>
                        <a:rPr lang="es-MX" i="1">
                          <a:latin typeface="Cambria Math" panose="02040503050406030204" pitchFamily="18" charset="0"/>
                        </a:rPr>
                        <m:t> </m:t>
                      </m:r>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𝑥</m:t>
                      </m:r>
                    </m:oMath>
                  </m:oMathPara>
                </a14:m>
                <a:endParaRPr lang="es-MX" dirty="0">
                  <a:ea typeface="Cambria Math" panose="02040503050406030204" pitchFamily="18" charset="0"/>
                </a:endParaRPr>
              </a:p>
              <a:p>
                <a:endParaRPr lang="es-MX"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𝟑</m:t>
                      </m:r>
                      <m:r>
                        <a:rPr lang="es-MX" b="1" i="1">
                          <a:latin typeface="Cambria Math" panose="02040503050406030204" pitchFamily="18" charset="0"/>
                        </a:rPr>
                        <m:t>.</m:t>
                      </m:r>
                      <m:r>
                        <a:rPr lang="es-MX" b="1" i="1">
                          <a:latin typeface="Cambria Math" panose="02040503050406030204" pitchFamily="18" charset="0"/>
                        </a:rPr>
                        <m:t>𝟏𝟒</m:t>
                      </m:r>
                      <m:r>
                        <a:rPr lang="es-MX" b="1" i="1">
                          <a:latin typeface="Cambria Math" panose="02040503050406030204" pitchFamily="18" charset="0"/>
                        </a:rPr>
                        <m:t>𝒙</m:t>
                      </m:r>
                      <m:r>
                        <a:rPr lang="es-MX" b="1" i="1">
                          <a:latin typeface="Cambria Math" panose="02040503050406030204" pitchFamily="18" charset="0"/>
                        </a:rPr>
                        <m:t>𝟏</m:t>
                      </m:r>
                      <m:sSup>
                        <m:sSupPr>
                          <m:ctrlPr>
                            <a:rPr lang="es-MX" b="1" i="1">
                              <a:latin typeface="Cambria Math"/>
                            </a:rPr>
                          </m:ctrlPr>
                        </m:sSupPr>
                        <m:e>
                          <m:r>
                            <a:rPr lang="es-MX" b="1" i="1">
                              <a:latin typeface="Cambria Math" panose="02040503050406030204" pitchFamily="18" charset="0"/>
                            </a:rPr>
                            <m:t>𝟎</m:t>
                          </m:r>
                        </m:e>
                        <m:sup>
                          <m:r>
                            <a:rPr lang="es-MX" b="1" i="1">
                              <a:latin typeface="Cambria Math" panose="02040503050406030204" pitchFamily="18" charset="0"/>
                            </a:rPr>
                            <m:t>𝟐𝟐</m:t>
                          </m:r>
                        </m:sup>
                      </m:sSup>
                      <m:r>
                        <a:rPr lang="es-MX" b="1" i="1">
                          <a:latin typeface="Cambria Math" panose="02040503050406030204" pitchFamily="18" charset="0"/>
                        </a:rPr>
                        <m:t>𝒎𝒐𝒍</m:t>
                      </m:r>
                      <m:r>
                        <a:rPr lang="es-MX" b="1" i="1">
                          <a:latin typeface="Cambria Math" panose="02040503050406030204" pitchFamily="18" charset="0"/>
                        </a:rPr>
                        <m:t>é</m:t>
                      </m:r>
                      <m:r>
                        <a:rPr lang="es-MX" b="1" i="1">
                          <a:latin typeface="Cambria Math" panose="02040503050406030204" pitchFamily="18" charset="0"/>
                        </a:rPr>
                        <m:t>𝒄𝒖𝒍𝒂𝒔</m:t>
                      </m:r>
                    </m:oMath>
                  </m:oMathPara>
                </a14:m>
                <a:endParaRPr lang="es-MX" b="1"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421583" y="3278234"/>
                <a:ext cx="4218708" cy="1988750"/>
              </a:xfrm>
              <a:prstGeom prst="rect">
                <a:avLst/>
              </a:prstGeom>
              <a:blipFill rotWithShape="0">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997528" y="5535277"/>
                <a:ext cx="5424055" cy="923330"/>
              </a:xfrm>
              <a:prstGeom prst="rect">
                <a:avLst/>
              </a:prstGeom>
              <a:noFill/>
            </p:spPr>
            <p:txBody>
              <a:bodyPr wrap="square" rtlCol="0">
                <a:spAutoFit/>
              </a:bodyPr>
              <a:lstStyle/>
              <a:p>
                <a:pPr algn="just"/>
                <a:r>
                  <a:rPr lang="es-MX" dirty="0">
                    <a:solidFill>
                      <a:srgbClr val="0070C0"/>
                    </a:solidFill>
                  </a:rPr>
                  <a:t>Es por esta razón que Josimar ingirió </a:t>
                </a:r>
                <a14:m>
                  <m:oMath xmlns:m="http://schemas.openxmlformats.org/officeDocument/2006/math">
                    <m:r>
                      <a:rPr lang="es-MX" i="1">
                        <a:solidFill>
                          <a:srgbClr val="0070C0"/>
                        </a:solidFill>
                        <a:latin typeface="Cambria Math" panose="02040503050406030204" pitchFamily="18" charset="0"/>
                      </a:rPr>
                      <m:t>3.14 </m:t>
                    </m:r>
                    <m:r>
                      <a:rPr lang="es-MX" i="1">
                        <a:solidFill>
                          <a:srgbClr val="0070C0"/>
                        </a:solidFill>
                        <a:latin typeface="Cambria Math" panose="02040503050406030204" pitchFamily="18" charset="0"/>
                      </a:rPr>
                      <m:t>𝑥</m:t>
                    </m:r>
                    <m:r>
                      <a:rPr lang="es-MX" i="1">
                        <a:solidFill>
                          <a:srgbClr val="0070C0"/>
                        </a:solidFill>
                        <a:latin typeface="Cambria Math" panose="02040503050406030204" pitchFamily="18" charset="0"/>
                      </a:rPr>
                      <m:t> 1</m:t>
                    </m:r>
                    <m:sSup>
                      <m:sSupPr>
                        <m:ctrlPr>
                          <a:rPr lang="es-MX" i="1">
                            <a:solidFill>
                              <a:srgbClr val="0070C0"/>
                            </a:solidFill>
                            <a:latin typeface="Cambria Math"/>
                          </a:rPr>
                        </m:ctrlPr>
                      </m:sSupPr>
                      <m:e>
                        <m:r>
                          <a:rPr lang="es-MX" i="1">
                            <a:solidFill>
                              <a:srgbClr val="0070C0"/>
                            </a:solidFill>
                            <a:latin typeface="Cambria Math" panose="02040503050406030204" pitchFamily="18" charset="0"/>
                          </a:rPr>
                          <m:t>0</m:t>
                        </m:r>
                      </m:e>
                      <m:sup>
                        <m:r>
                          <a:rPr lang="es-MX" i="1">
                            <a:solidFill>
                              <a:srgbClr val="0070C0"/>
                            </a:solidFill>
                            <a:latin typeface="Cambria Math" panose="02040503050406030204" pitchFamily="18" charset="0"/>
                          </a:rPr>
                          <m:t>22</m:t>
                        </m:r>
                      </m:sup>
                    </m:sSup>
                    <m:r>
                      <a:rPr lang="es-MX" i="1">
                        <a:solidFill>
                          <a:srgbClr val="0070C0"/>
                        </a:solidFill>
                        <a:latin typeface="Cambria Math" panose="02040503050406030204" pitchFamily="18" charset="0"/>
                      </a:rPr>
                      <m:t> </m:t>
                    </m:r>
                    <m:r>
                      <a:rPr lang="es-MX" i="1">
                        <a:solidFill>
                          <a:srgbClr val="0070C0"/>
                        </a:solidFill>
                        <a:latin typeface="Cambria Math" panose="02040503050406030204" pitchFamily="18" charset="0"/>
                      </a:rPr>
                      <m:t>𝑚𝑜𝑙</m:t>
                    </m:r>
                    <m:r>
                      <a:rPr lang="es-MX" i="1">
                        <a:solidFill>
                          <a:srgbClr val="0070C0"/>
                        </a:solidFill>
                        <a:latin typeface="Cambria Math" panose="02040503050406030204" pitchFamily="18" charset="0"/>
                      </a:rPr>
                      <m:t>é</m:t>
                    </m:r>
                    <m:r>
                      <a:rPr lang="es-MX" i="1">
                        <a:solidFill>
                          <a:srgbClr val="0070C0"/>
                        </a:solidFill>
                        <a:latin typeface="Cambria Math" panose="02040503050406030204" pitchFamily="18" charset="0"/>
                      </a:rPr>
                      <m:t>𝑐𝑢𝑙𝑎𝑠</m:t>
                    </m:r>
                  </m:oMath>
                </a14:m>
                <a:r>
                  <a:rPr lang="es-MX" dirty="0">
                    <a:solidFill>
                      <a:srgbClr val="0070C0"/>
                    </a:solidFill>
                  </a:rPr>
                  <a:t> en los 5.25 g de Proteínas de todo el paquete.</a:t>
                </a:r>
              </a:p>
            </p:txBody>
          </p:sp>
        </mc:Choice>
        <mc:Fallback xmlns="">
          <p:sp>
            <p:nvSpPr>
              <p:cNvPr id="6" name="CuadroTexto 5"/>
              <p:cNvSpPr txBox="1">
                <a:spLocks noRot="1" noChangeAspect="1" noMove="1" noResize="1" noEditPoints="1" noAdjustHandles="1" noChangeArrowheads="1" noChangeShapeType="1" noTextEdit="1"/>
              </p:cNvSpPr>
              <p:nvPr/>
            </p:nvSpPr>
            <p:spPr>
              <a:xfrm>
                <a:off x="997528" y="5535277"/>
                <a:ext cx="5424055" cy="923330"/>
              </a:xfrm>
              <a:prstGeom prst="rect">
                <a:avLst/>
              </a:prstGeom>
              <a:blipFill rotWithShape="0">
                <a:blip r:embed="rId6"/>
                <a:stretch>
                  <a:fillRect l="-1012" t="-3311" r="-1012" b="-9934"/>
                </a:stretch>
              </a:blipFill>
            </p:spPr>
            <p:txBody>
              <a:bodyPr/>
              <a:lstStyle/>
              <a:p>
                <a:r>
                  <a:rPr lang="es-MX">
                    <a:noFill/>
                  </a:rPr>
                  <a:t> </a:t>
                </a:r>
              </a:p>
            </p:txBody>
          </p:sp>
        </mc:Fallback>
      </mc:AlternateContent>
    </p:spTree>
    <p:extLst>
      <p:ext uri="{BB962C8B-B14F-4D97-AF65-F5344CB8AC3E}">
        <p14:creationId xmlns:p14="http://schemas.microsoft.com/office/powerpoint/2010/main" val="314227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163" y="141399"/>
            <a:ext cx="11492346"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4. ¿Cuántos milimoles de Ornitina requerirá las células de Josimar asumiendo que todas las proteínas pasaran a Ciclo de la Urea?</a:t>
            </a:r>
          </a:p>
        </p:txBody>
      </p:sp>
      <mc:AlternateContent xmlns:mc="http://schemas.openxmlformats.org/markup-compatibility/2006" xmlns:a14="http://schemas.microsoft.com/office/drawing/2010/main">
        <mc:Choice Requires="a14">
          <p:sp>
            <p:nvSpPr>
              <p:cNvPr id="3" name="CuadroTexto 2"/>
              <p:cNvSpPr txBox="1"/>
              <p:nvPr/>
            </p:nvSpPr>
            <p:spPr>
              <a:xfrm>
                <a:off x="872837" y="1184565"/>
                <a:ext cx="10889673" cy="2946128"/>
              </a:xfrm>
              <a:prstGeom prst="rect">
                <a:avLst/>
              </a:prstGeom>
              <a:noFill/>
            </p:spPr>
            <p:txBody>
              <a:bodyPr wrap="square" rtlCol="0">
                <a:spAutoFit/>
              </a:bodyPr>
              <a:lstStyle/>
              <a:p>
                <a:r>
                  <a:rPr lang="es-MX" dirty="0"/>
                  <a:t>De acuerdo a la analizado Josimar ingirió 5.25 g de Proteínas de los cuales 0.89 g son de </a:t>
                </a:r>
                <a14:m>
                  <m:oMath xmlns:m="http://schemas.openxmlformats.org/officeDocument/2006/math">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oMath>
                </a14:m>
                <a:r>
                  <a:rPr lang="es-MX" dirty="0"/>
                  <a:t> por lo que se necesitan de una cierta cantidad de Ornitina para ser procesadas en el Ciclo de la Urea:</a:t>
                </a:r>
              </a:p>
              <a:p>
                <a:endParaRPr lang="es-MX" dirty="0"/>
              </a:p>
              <a:p>
                <a:pPr algn="ctr"/>
                <a:r>
                  <a:rPr lang="es-MX" dirty="0"/>
                  <a:t>	1 mol de </a:t>
                </a:r>
                <a14:m>
                  <m:oMath xmlns:m="http://schemas.openxmlformats.org/officeDocument/2006/math">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oMath>
                </a14:m>
                <a:r>
                  <a:rPr lang="es-MX" dirty="0"/>
                  <a:t> es igual a 17 g de </a:t>
                </a:r>
                <a14:m>
                  <m:oMath xmlns:m="http://schemas.openxmlformats.org/officeDocument/2006/math">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oMath>
                </a14:m>
                <a:endParaRPr lang="es-MX" dirty="0"/>
              </a:p>
              <a:p>
                <a:pPr algn="ctr"/>
                <a:endParaRPr lang="es-MX" dirty="0"/>
              </a:p>
              <a:p>
                <a:pPr algn="ctr"/>
                <a:r>
                  <a:rPr lang="es-MX" dirty="0"/>
                  <a:t>		</a:t>
                </a:r>
                <a14:m>
                  <m:oMath xmlns:m="http://schemas.openxmlformats.org/officeDocument/2006/math">
                    <m:r>
                      <a:rPr lang="es-MX" sz="2400" i="1">
                        <a:latin typeface="Cambria Math" panose="02040503050406030204" pitchFamily="18" charset="0"/>
                        <a:ea typeface="Cambria Math" panose="02040503050406030204" pitchFamily="18" charset="0"/>
                      </a:rPr>
                      <m:t>∴</m:t>
                    </m:r>
                  </m:oMath>
                </a14:m>
                <a:r>
                  <a:rPr lang="es-MX" dirty="0"/>
                  <a:t> Si en:</a:t>
                </a:r>
              </a:p>
              <a:p>
                <a:pPr algn="ctr"/>
                <a:r>
                  <a:rPr lang="es-MX" dirty="0"/>
                  <a:t>		</a:t>
                </a:r>
                <a14:m>
                  <m:oMath xmlns:m="http://schemas.openxmlformats.org/officeDocument/2006/math">
                    <m:r>
                      <a:rPr lang="es-MX" i="1">
                        <a:latin typeface="Cambria Math" panose="02040503050406030204" pitchFamily="18" charset="0"/>
                      </a:rPr>
                      <m:t>1 </m:t>
                    </m:r>
                    <m:r>
                      <a:rPr lang="es-MX" i="1">
                        <a:latin typeface="Cambria Math" panose="02040503050406030204" pitchFamily="18" charset="0"/>
                      </a:rPr>
                      <m:t>𝑚𝑜𝑙</m:t>
                    </m:r>
                    <m:r>
                      <a:rPr lang="es-MX" i="1">
                        <a:latin typeface="Cambria Math" panose="02040503050406030204" pitchFamily="18" charset="0"/>
                        <a:ea typeface="Cambria Math" panose="02040503050406030204" pitchFamily="18" charset="0"/>
                      </a:rPr>
                      <m:t>→17 </m:t>
                    </m:r>
                    <m:r>
                      <a:rPr lang="es-MX" i="1">
                        <a:latin typeface="Cambria Math" panose="02040503050406030204" pitchFamily="18" charset="0"/>
                        <a:ea typeface="Cambria Math" panose="02040503050406030204" pitchFamily="18" charset="0"/>
                      </a:rPr>
                      <m:t>𝑔</m:t>
                    </m:r>
                    <m:r>
                      <a:rPr lang="es-MX" i="1">
                        <a:latin typeface="Cambria Math" panose="02040503050406030204" pitchFamily="18" charset="0"/>
                        <a:ea typeface="Cambria Math" panose="02040503050406030204" pitchFamily="18" charset="0"/>
                      </a:rPr>
                      <m:t> </m:t>
                    </m:r>
                    <m:r>
                      <a:rPr lang="es-MX" i="1">
                        <a:latin typeface="Cambria Math" panose="02040503050406030204" pitchFamily="18" charset="0"/>
                        <a:ea typeface="Cambria Math" panose="02040503050406030204" pitchFamily="18" charset="0"/>
                      </a:rPr>
                      <m:t>𝑑𝑒</m:t>
                    </m:r>
                    <m:r>
                      <a:rPr lang="es-MX" i="1">
                        <a:latin typeface="Cambria Math" panose="02040503050406030204" pitchFamily="18" charset="0"/>
                        <a:ea typeface="Cambria Math" panose="02040503050406030204" pitchFamily="18" charset="0"/>
                      </a:rPr>
                      <m:t> </m:t>
                    </m:r>
                    <m:sSub>
                      <m:sSubPr>
                        <m:ctrlPr>
                          <a:rPr lang="es-MX" i="1">
                            <a:latin typeface="Cambria Math"/>
                            <a:ea typeface="Cambria Math" panose="02040503050406030204" pitchFamily="18" charset="0"/>
                          </a:rPr>
                        </m:ctrlPr>
                      </m:sSubPr>
                      <m:e>
                        <m:r>
                          <a:rPr lang="es-MX" i="1">
                            <a:latin typeface="Cambria Math" panose="02040503050406030204" pitchFamily="18" charset="0"/>
                            <a:ea typeface="Cambria Math" panose="02040503050406030204" pitchFamily="18" charset="0"/>
                          </a:rPr>
                          <m:t>𝑁𝐻</m:t>
                        </m:r>
                      </m:e>
                      <m:sub>
                        <m:r>
                          <a:rPr lang="es-MX" i="1">
                            <a:latin typeface="Cambria Math" panose="02040503050406030204" pitchFamily="18" charset="0"/>
                            <a:ea typeface="Cambria Math" panose="02040503050406030204" pitchFamily="18" charset="0"/>
                          </a:rPr>
                          <m:t>3</m:t>
                        </m:r>
                      </m:sub>
                    </m:sSub>
                  </m:oMath>
                </a14:m>
                <a:endParaRPr lang="es-MX" dirty="0"/>
              </a:p>
              <a:p>
                <a:pPr algn="ctr"/>
                <a:r>
                  <a:rPr lang="es-MX" dirty="0"/>
                  <a:t> 		</a:t>
                </a:r>
                <a14:m>
                  <m:oMath xmlns:m="http://schemas.openxmlformats.org/officeDocument/2006/math">
                    <m:r>
                      <a:rPr lang="es-MX" i="1">
                        <a:latin typeface="Cambria Math" panose="02040503050406030204" pitchFamily="18" charset="0"/>
                      </a:rPr>
                      <m:t>𝑥</m:t>
                    </m:r>
                    <m:r>
                      <a:rPr lang="es-MX" i="1">
                        <a:latin typeface="Cambria Math" panose="02040503050406030204" pitchFamily="18" charset="0"/>
                      </a:rPr>
                      <m:t>         ←0.89 </m:t>
                    </m:r>
                    <m:r>
                      <a:rPr lang="es-MX" i="1">
                        <a:latin typeface="Cambria Math" panose="02040503050406030204" pitchFamily="18" charset="0"/>
                        <a:ea typeface="Cambria Math" panose="02040503050406030204" pitchFamily="18" charset="0"/>
                      </a:rPr>
                      <m:t>𝑔</m:t>
                    </m:r>
                    <m:r>
                      <a:rPr lang="es-MX" i="1">
                        <a:latin typeface="Cambria Math" panose="02040503050406030204" pitchFamily="18" charset="0"/>
                        <a:ea typeface="Cambria Math" panose="02040503050406030204" pitchFamily="18" charset="0"/>
                      </a:rPr>
                      <m:t> </m:t>
                    </m:r>
                    <m:r>
                      <a:rPr lang="es-MX" i="1">
                        <a:latin typeface="Cambria Math" panose="02040503050406030204" pitchFamily="18" charset="0"/>
                        <a:ea typeface="Cambria Math" panose="02040503050406030204" pitchFamily="18" charset="0"/>
                      </a:rPr>
                      <m:t>𝑑𝑒</m:t>
                    </m:r>
                    <m:r>
                      <a:rPr lang="es-MX" i="1">
                        <a:latin typeface="Cambria Math" panose="02040503050406030204" pitchFamily="18" charset="0"/>
                        <a:ea typeface="Cambria Math" panose="02040503050406030204" pitchFamily="18" charset="0"/>
                      </a:rPr>
                      <m:t> </m:t>
                    </m:r>
                    <m:sSub>
                      <m:sSubPr>
                        <m:ctrlPr>
                          <a:rPr lang="es-MX" i="1">
                            <a:latin typeface="Cambria Math"/>
                            <a:ea typeface="Cambria Math" panose="02040503050406030204" pitchFamily="18" charset="0"/>
                          </a:rPr>
                        </m:ctrlPr>
                      </m:sSubPr>
                      <m:e>
                        <m:r>
                          <a:rPr lang="es-MX" i="1">
                            <a:latin typeface="Cambria Math" panose="02040503050406030204" pitchFamily="18" charset="0"/>
                            <a:ea typeface="Cambria Math" panose="02040503050406030204" pitchFamily="18" charset="0"/>
                          </a:rPr>
                          <m:t>𝑁𝐻</m:t>
                        </m:r>
                      </m:e>
                      <m:sub>
                        <m:r>
                          <a:rPr lang="es-MX" i="1">
                            <a:latin typeface="Cambria Math" panose="02040503050406030204" pitchFamily="18" charset="0"/>
                            <a:ea typeface="Cambria Math" panose="02040503050406030204" pitchFamily="18" charset="0"/>
                          </a:rPr>
                          <m:t>3</m:t>
                        </m:r>
                      </m:sub>
                    </m:sSub>
                  </m:oMath>
                </a14:m>
                <a:endParaRPr lang="es-MX" i="1" dirty="0">
                  <a:latin typeface="Cambria Math" panose="02040503050406030204" pitchFamily="18" charset="0"/>
                  <a:ea typeface="Cambria Math" panose="02040503050406030204" pitchFamily="18" charset="0"/>
                </a:endParaRPr>
              </a:p>
              <a:p>
                <a:pPr algn="ctr"/>
                <a:endParaRPr lang="es-MX" i="1" dirty="0">
                  <a:latin typeface="Cambria Math" panose="02040503050406030204" pitchFamily="18" charset="0"/>
                  <a:ea typeface="Cambria Math" panose="02040503050406030204" pitchFamily="18" charset="0"/>
                </a:endParaRPr>
              </a:p>
              <a:p>
                <a:pPr algn="ctr"/>
                <a:r>
                  <a:rPr lang="es-MX" dirty="0"/>
                  <a:t>		</a:t>
                </a:r>
                <a14:m>
                  <m:oMath xmlns:m="http://schemas.openxmlformats.org/officeDocument/2006/math">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𝟎𝟓𝟐</m:t>
                    </m:r>
                    <m:r>
                      <a:rPr lang="es-MX" b="1" i="1">
                        <a:latin typeface="Cambria Math" panose="02040503050406030204" pitchFamily="18" charset="0"/>
                      </a:rPr>
                      <m:t> </m:t>
                    </m:r>
                    <m:r>
                      <a:rPr lang="es-MX" b="1" i="1">
                        <a:latin typeface="Cambria Math" panose="02040503050406030204" pitchFamily="18" charset="0"/>
                      </a:rPr>
                      <m:t>𝒎𝒐𝒍</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sSub>
                      <m:sSubPr>
                        <m:ctrlPr>
                          <a:rPr lang="es-MX" b="1" i="1">
                            <a:latin typeface="Cambria Math"/>
                          </a:rPr>
                        </m:ctrlPr>
                      </m:sSubPr>
                      <m:e>
                        <m:r>
                          <a:rPr lang="es-MX" b="1" i="1">
                            <a:latin typeface="Cambria Math" panose="02040503050406030204" pitchFamily="18" charset="0"/>
                          </a:rPr>
                          <m:t>𝑵𝑯</m:t>
                        </m:r>
                      </m:e>
                      <m:sub>
                        <m:r>
                          <a:rPr lang="es-MX" b="1" i="1">
                            <a:latin typeface="Cambria Math" panose="02040503050406030204" pitchFamily="18" charset="0"/>
                          </a:rPr>
                          <m:t>𝟑</m:t>
                        </m:r>
                      </m:sub>
                    </m:sSub>
                  </m:oMath>
                </a14:m>
                <a:endParaRPr lang="es-MX"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872837" y="1184565"/>
                <a:ext cx="10889673" cy="2946128"/>
              </a:xfrm>
              <a:prstGeom prst="rect">
                <a:avLst/>
              </a:prstGeom>
              <a:blipFill rotWithShape="0">
                <a:blip r:embed="rId2"/>
                <a:stretch>
                  <a:fillRect l="-448" t="-10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4904509" y="4342862"/>
                <a:ext cx="4603172"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2 </m:t>
                      </m:r>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r>
                        <a:rPr lang="es-MX" i="1">
                          <a:latin typeface="Cambria Math" panose="02040503050406030204" pitchFamily="18" charset="0"/>
                          <a:ea typeface="Cambria Math" panose="02040503050406030204" pitchFamily="18" charset="0"/>
                        </a:rPr>
                        <m:t>→1 </m:t>
                      </m:r>
                      <m:r>
                        <a:rPr lang="es-MX" i="1">
                          <a:latin typeface="Cambria Math" panose="02040503050406030204" pitchFamily="18" charset="0"/>
                          <a:ea typeface="Cambria Math" panose="02040503050406030204" pitchFamily="18" charset="0"/>
                        </a:rPr>
                        <m:t>𝑚𝑜𝑙</m:t>
                      </m:r>
                      <m:r>
                        <a:rPr lang="es-MX" i="1">
                          <a:latin typeface="Cambria Math" panose="02040503050406030204" pitchFamily="18" charset="0"/>
                          <a:ea typeface="Cambria Math" panose="02040503050406030204" pitchFamily="18" charset="0"/>
                        </a:rPr>
                        <m:t> </m:t>
                      </m:r>
                      <m:r>
                        <a:rPr lang="es-MX" i="1">
                          <a:latin typeface="Cambria Math" panose="02040503050406030204" pitchFamily="18" charset="0"/>
                          <a:ea typeface="Cambria Math" panose="02040503050406030204" pitchFamily="18" charset="0"/>
                        </a:rPr>
                        <m:t>𝑂𝑟𝑛𝑖𝑡𝑖𝑛𝑎</m:t>
                      </m:r>
                    </m:oMath>
                  </m:oMathPara>
                </a14:m>
                <a:endParaRPr lang="es-MX"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0.052 </m:t>
                      </m:r>
                      <m:r>
                        <a:rPr lang="es-MX" i="1">
                          <a:latin typeface="Cambria Math" panose="02040503050406030204" pitchFamily="18" charset="0"/>
                        </a:rPr>
                        <m:t>𝑚𝑜𝑙</m:t>
                      </m:r>
                      <m:sSub>
                        <m:sSubPr>
                          <m:ctrlPr>
                            <a:rPr lang="es-MX" i="1">
                              <a:latin typeface="Cambria Math"/>
                            </a:rPr>
                          </m:ctrlPr>
                        </m:sSubPr>
                        <m:e>
                          <m:r>
                            <a:rPr lang="es-MX" i="1">
                              <a:latin typeface="Cambria Math" panose="02040503050406030204" pitchFamily="18" charset="0"/>
                            </a:rPr>
                            <m:t>𝑁𝐻</m:t>
                          </m:r>
                        </m:e>
                        <m:sub>
                          <m:r>
                            <a:rPr lang="es-MX" i="1">
                              <a:latin typeface="Cambria Math" panose="02040503050406030204" pitchFamily="18" charset="0"/>
                            </a:rPr>
                            <m:t>3</m:t>
                          </m:r>
                        </m:sub>
                      </m:sSub>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𝑥</m:t>
                      </m:r>
                    </m:oMath>
                  </m:oMathPara>
                </a14:m>
                <a:endParaRPr lang="es-MX"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𝒙</m:t>
                      </m:r>
                      <m:r>
                        <a:rPr lang="es-MX" b="1" i="1">
                          <a:latin typeface="Cambria Math" panose="02040503050406030204" pitchFamily="18" charset="0"/>
                        </a:rPr>
                        <m:t>=</m:t>
                      </m:r>
                      <m:r>
                        <a:rPr lang="es-MX" b="1" i="1">
                          <a:latin typeface="Cambria Math" panose="02040503050406030204" pitchFamily="18" charset="0"/>
                        </a:rPr>
                        <m:t>𝟎</m:t>
                      </m:r>
                      <m:r>
                        <a:rPr lang="es-MX" b="1" i="1">
                          <a:latin typeface="Cambria Math" panose="02040503050406030204" pitchFamily="18" charset="0"/>
                        </a:rPr>
                        <m:t>.</m:t>
                      </m:r>
                      <m:r>
                        <a:rPr lang="es-MX" b="1" i="1">
                          <a:latin typeface="Cambria Math" panose="02040503050406030204" pitchFamily="18" charset="0"/>
                        </a:rPr>
                        <m:t>𝟎𝟐𝟔</m:t>
                      </m:r>
                      <m:r>
                        <a:rPr lang="es-MX" b="1" i="1">
                          <a:latin typeface="Cambria Math" panose="02040503050406030204" pitchFamily="18" charset="0"/>
                        </a:rPr>
                        <m:t> </m:t>
                      </m:r>
                      <m:r>
                        <a:rPr lang="es-MX" b="1" i="1">
                          <a:latin typeface="Cambria Math" panose="02040503050406030204" pitchFamily="18" charset="0"/>
                        </a:rPr>
                        <m:t>𝒎𝒐𝒍</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𝑶𝒓𝒏𝒊𝒕𝒊𝒏𝒂</m:t>
                      </m:r>
                    </m:oMath>
                  </m:oMathPara>
                </a14:m>
                <a:endParaRPr lang="es-MX" b="1" dirty="0"/>
              </a:p>
              <a:p>
                <a:endParaRPr lang="es-MX"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1 </m:t>
                      </m:r>
                      <m:r>
                        <a:rPr lang="es-MX" i="1">
                          <a:latin typeface="Cambria Math" panose="02040503050406030204" pitchFamily="18" charset="0"/>
                        </a:rPr>
                        <m:t>𝑚𝑜𝑙</m:t>
                      </m:r>
                      <m:r>
                        <a:rPr lang="es-MX" i="1">
                          <a:latin typeface="Cambria Math" panose="02040503050406030204" pitchFamily="18" charset="0"/>
                        </a:rPr>
                        <m:t>=1000 </m:t>
                      </m:r>
                      <m:r>
                        <a:rPr lang="es-MX" i="1">
                          <a:latin typeface="Cambria Math" panose="02040503050406030204" pitchFamily="18" charset="0"/>
                        </a:rPr>
                        <m:t>𝑚𝑀</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0.026 </m:t>
                      </m:r>
                      <m:r>
                        <a:rPr lang="es-MX" i="1">
                          <a:latin typeface="Cambria Math" panose="02040503050406030204" pitchFamily="18" charset="0"/>
                        </a:rPr>
                        <m:t>𝑚𝑜𝑙</m:t>
                      </m:r>
                      <m:r>
                        <a:rPr lang="es-MX" i="1">
                          <a:latin typeface="Cambria Math" panose="02040503050406030204" pitchFamily="18" charset="0"/>
                        </a:rPr>
                        <m:t>=</m:t>
                      </m:r>
                      <m:r>
                        <a:rPr lang="es-MX" b="1" i="1">
                          <a:latin typeface="Cambria Math" panose="02040503050406030204" pitchFamily="18" charset="0"/>
                        </a:rPr>
                        <m:t>𝟐𝟔</m:t>
                      </m:r>
                      <m:r>
                        <a:rPr lang="es-MX" b="1" i="1">
                          <a:latin typeface="Cambria Math" panose="02040503050406030204" pitchFamily="18" charset="0"/>
                        </a:rPr>
                        <m:t> </m:t>
                      </m:r>
                      <m:r>
                        <a:rPr lang="es-MX" b="1" i="1">
                          <a:latin typeface="Cambria Math" panose="02040503050406030204" pitchFamily="18" charset="0"/>
                        </a:rPr>
                        <m:t>𝒎𝑴</m:t>
                      </m:r>
                    </m:oMath>
                  </m:oMathPara>
                </a14:m>
                <a:endParaRPr lang="es-MX" b="1"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904509" y="4342862"/>
                <a:ext cx="4603172" cy="1754326"/>
              </a:xfrm>
              <a:prstGeom prst="rect">
                <a:avLst/>
              </a:prstGeom>
              <a:blipFill rotWithShape="0">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40549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109914" y="409575"/>
            <a:ext cx="5972175" cy="6038850"/>
            <a:chOff x="1585913" y="409575"/>
            <a:chExt cx="5972175" cy="603885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409575"/>
              <a:ext cx="5972175"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011585"/>
              <a:ext cx="333375" cy="257175"/>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737" y="3253358"/>
              <a:ext cx="409575" cy="247650"/>
            </a:xfrm>
            <a:prstGeom prst="rect">
              <a:avLst/>
            </a:prstGeom>
            <a:noFill/>
            <a:ln>
              <a:noFill/>
            </a:ln>
            <a:effectLst>
              <a:glow rad="1397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833" y="1988840"/>
              <a:ext cx="733425" cy="23812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5493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0163" y="0"/>
            <a:ext cx="11492346"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5. ¿Cuántas enzimas (lista los nombres) requerirán las células de Josimar para procesar los lípidos que ingirió en forma de Galletas?</a:t>
            </a:r>
          </a:p>
        </p:txBody>
      </p:sp>
      <p:pic>
        <p:nvPicPr>
          <p:cNvPr id="4" name="Imagen 3" descr="Recorte de pantalla"/>
          <p:cNvPicPr>
            <a:picLocks noChangeAspect="1"/>
          </p:cNvPicPr>
          <p:nvPr/>
        </p:nvPicPr>
        <p:blipFill>
          <a:blip r:embed="rId3">
            <a:extLst>
              <a:ext uri="{BEBA8EAE-BF5A-486C-A8C5-ECC9F3942E4B}">
                <a14:imgProps xmlns:a14="http://schemas.microsoft.com/office/drawing/2010/main">
                  <a14:imgLayer r:embed="rId4">
                    <a14:imgEffect>
                      <a14:backgroundRemoval t="2319" b="98841" l="524" r="100000"/>
                    </a14:imgEffect>
                  </a14:imgLayer>
                </a14:imgProps>
              </a:ext>
              <a:ext uri="{28A0092B-C50C-407E-A947-70E740481C1C}">
                <a14:useLocalDpi xmlns:a14="http://schemas.microsoft.com/office/drawing/2010/main" val="0"/>
              </a:ext>
            </a:extLst>
          </a:blip>
          <a:stretch>
            <a:fillRect/>
          </a:stretch>
        </p:blipFill>
        <p:spPr>
          <a:xfrm>
            <a:off x="4049853" y="850663"/>
            <a:ext cx="1950795" cy="3523688"/>
          </a:xfrm>
          <a:prstGeom prst="rect">
            <a:avLst/>
          </a:prstGeom>
          <a:effectLst>
            <a:glow rad="101600">
              <a:schemeClr val="accent1">
                <a:satMod val="175000"/>
                <a:alpha val="40000"/>
              </a:schemeClr>
            </a:glow>
          </a:effectLst>
        </p:spPr>
      </p:pic>
      <p:cxnSp>
        <p:nvCxnSpPr>
          <p:cNvPr id="6" name="Conector recto de flecha 5"/>
          <p:cNvCxnSpPr/>
          <p:nvPr/>
        </p:nvCxnSpPr>
        <p:spPr>
          <a:xfrm flipH="1">
            <a:off x="5039588" y="3185629"/>
            <a:ext cx="826079" cy="550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5865667" y="2913234"/>
            <a:ext cx="1496291" cy="369332"/>
          </a:xfrm>
          <a:prstGeom prst="rect">
            <a:avLst/>
          </a:prstGeom>
          <a:noFill/>
        </p:spPr>
        <p:txBody>
          <a:bodyPr wrap="square" rtlCol="0">
            <a:spAutoFit/>
          </a:bodyPr>
          <a:lstStyle/>
          <a:p>
            <a:r>
              <a:rPr lang="es-MX" dirty="0"/>
              <a:t>Lipasa</a:t>
            </a:r>
          </a:p>
        </p:txBody>
      </p:sp>
      <p:sp>
        <p:nvSpPr>
          <p:cNvPr id="11" name="CuadroTexto 10"/>
          <p:cNvSpPr txBox="1"/>
          <p:nvPr/>
        </p:nvSpPr>
        <p:spPr>
          <a:xfrm>
            <a:off x="644236" y="1286943"/>
            <a:ext cx="3927764"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Digestión</a:t>
            </a:r>
          </a:p>
        </p:txBody>
      </p:sp>
      <p:sp>
        <p:nvSpPr>
          <p:cNvPr id="12" name="CuadroTexto 11"/>
          <p:cNvSpPr txBox="1"/>
          <p:nvPr/>
        </p:nvSpPr>
        <p:spPr>
          <a:xfrm>
            <a:off x="7172325" y="1066575"/>
            <a:ext cx="4010891" cy="2616101"/>
          </a:xfrm>
          <a:prstGeom prst="rect">
            <a:avLst/>
          </a:prstGeom>
          <a:noFill/>
        </p:spPr>
        <p:txBody>
          <a:bodyPr wrap="square" rtlCol="0">
            <a:spAutoFit/>
          </a:bodyPr>
          <a:lstStyle/>
          <a:p>
            <a:pPr algn="just"/>
            <a:r>
              <a:rPr lang="es-MX" dirty="0"/>
              <a:t>Josimar ingirió 17.85 g de Lípidos por todo el paquete completo, lo primero que le sucede a estos lípidos es la digestión, suponiendo que la mayor parte de estos lípidos son triglicéridos solamente una enzima actúa en ellos que es la </a:t>
            </a:r>
            <a:r>
              <a:rPr lang="es-MX" sz="2000" b="1" dirty="0">
                <a:solidFill>
                  <a:srgbClr val="FF0000"/>
                </a:solidFill>
              </a:rPr>
              <a:t>lipasa</a:t>
            </a:r>
            <a:r>
              <a:rPr lang="es-MX" dirty="0"/>
              <a:t> en el intestino delgado, para descomponer los triglicéridos en glicerol y ácidos grasos libres.</a:t>
            </a:r>
          </a:p>
        </p:txBody>
      </p:sp>
      <p:pic>
        <p:nvPicPr>
          <p:cNvPr id="4098" name="Picture 2" descr="http://courses.washington.edu/conj/bess/fats/micell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525" y="4403212"/>
            <a:ext cx="3483556" cy="245478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838200" y="4610576"/>
            <a:ext cx="3927764"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Absorción</a:t>
            </a:r>
          </a:p>
        </p:txBody>
      </p:sp>
      <p:sp>
        <p:nvSpPr>
          <p:cNvPr id="13" name="CuadroTexto 12"/>
          <p:cNvSpPr txBox="1"/>
          <p:nvPr/>
        </p:nvSpPr>
        <p:spPr>
          <a:xfrm>
            <a:off x="7172325" y="4610577"/>
            <a:ext cx="4010891" cy="1477328"/>
          </a:xfrm>
          <a:prstGeom prst="rect">
            <a:avLst/>
          </a:prstGeom>
          <a:noFill/>
        </p:spPr>
        <p:txBody>
          <a:bodyPr wrap="square" rtlCol="0">
            <a:spAutoFit/>
          </a:bodyPr>
          <a:lstStyle/>
          <a:p>
            <a:r>
              <a:rPr lang="es-MX" dirty="0"/>
              <a:t>Después de la digestión, los ácidos grasos libres y el glicerol se asocian para formar micelas y estos son absorbidos por el epitelio aquí no hay enzima actuando. </a:t>
            </a:r>
          </a:p>
        </p:txBody>
      </p:sp>
      <p:sp>
        <p:nvSpPr>
          <p:cNvPr id="15" name="Rectángulo 14"/>
          <p:cNvSpPr/>
          <p:nvPr/>
        </p:nvSpPr>
        <p:spPr>
          <a:xfrm>
            <a:off x="7361958" y="6550223"/>
            <a:ext cx="4852675" cy="307777"/>
          </a:xfrm>
          <a:prstGeom prst="rect">
            <a:avLst/>
          </a:prstGeom>
        </p:spPr>
        <p:txBody>
          <a:bodyPr wrap="none">
            <a:spAutoFit/>
          </a:bodyPr>
          <a:lstStyle/>
          <a:p>
            <a:r>
              <a:rPr lang="es-MX" sz="1400" dirty="0" smtClean="0"/>
              <a:t>Fuente: http://courses.washington.edu/conj/bess/fats/fats.html</a:t>
            </a:r>
            <a:endParaRPr lang="es-MX" sz="1400" dirty="0"/>
          </a:p>
        </p:txBody>
      </p:sp>
    </p:spTree>
    <p:extLst>
      <p:ext uri="{BB962C8B-B14F-4D97-AF65-F5344CB8AC3E}">
        <p14:creationId xmlns:p14="http://schemas.microsoft.com/office/powerpoint/2010/main" val="4051995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7" name="906 Conector curvado"/>
          <p:cNvCxnSpPr>
            <a:stCxn id="763" idx="3"/>
            <a:endCxn id="887" idx="1"/>
          </p:cNvCxnSpPr>
          <p:nvPr/>
        </p:nvCxnSpPr>
        <p:spPr>
          <a:xfrm rot="16200000" flipH="1">
            <a:off x="7848495" y="5171590"/>
            <a:ext cx="355481" cy="498361"/>
          </a:xfrm>
          <a:prstGeom prst="curvedConnector2">
            <a:avLst/>
          </a:prstGeom>
          <a:ln>
            <a:tailEnd type="arrow"/>
          </a:ln>
        </p:spPr>
        <p:style>
          <a:lnRef idx="3">
            <a:schemeClr val="accent5"/>
          </a:lnRef>
          <a:fillRef idx="0">
            <a:schemeClr val="accent5"/>
          </a:fillRef>
          <a:effectRef idx="2">
            <a:schemeClr val="accent5"/>
          </a:effectRef>
          <a:fontRef idx="minor">
            <a:schemeClr val="tx1"/>
          </a:fontRef>
        </p:style>
      </p:cxnSp>
      <p:grpSp>
        <p:nvGrpSpPr>
          <p:cNvPr id="298" name="297 Grupo"/>
          <p:cNvGrpSpPr/>
          <p:nvPr/>
        </p:nvGrpSpPr>
        <p:grpSpPr>
          <a:xfrm>
            <a:off x="5661075" y="2302679"/>
            <a:ext cx="5067779" cy="506778"/>
            <a:chOff x="1066775" y="1803370"/>
            <a:chExt cx="8067700" cy="843298"/>
          </a:xfrm>
        </p:grpSpPr>
        <p:grpSp>
          <p:nvGrpSpPr>
            <p:cNvPr id="9" name="8 Grupo"/>
            <p:cNvGrpSpPr/>
            <p:nvPr/>
          </p:nvGrpSpPr>
          <p:grpSpPr>
            <a:xfrm>
              <a:off x="1066775" y="1803370"/>
              <a:ext cx="6000792" cy="843298"/>
              <a:chOff x="423833" y="5375270"/>
              <a:chExt cx="7146610" cy="1486240"/>
            </a:xfrm>
          </p:grpSpPr>
          <p:grpSp>
            <p:nvGrpSpPr>
              <p:cNvPr id="10" name="147 Grupo"/>
              <p:cNvGrpSpPr/>
              <p:nvPr/>
            </p:nvGrpSpPr>
            <p:grpSpPr>
              <a:xfrm>
                <a:off x="423833" y="5375270"/>
                <a:ext cx="7146610" cy="771860"/>
                <a:chOff x="423833" y="5375270"/>
                <a:chExt cx="7146610" cy="771860"/>
              </a:xfrm>
            </p:grpSpPr>
            <p:sp>
              <p:nvSpPr>
                <p:cNvPr id="72" name="3 Conector"/>
                <p:cNvSpPr/>
                <p:nvPr/>
              </p:nvSpPr>
              <p:spPr>
                <a:xfrm>
                  <a:off x="22097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3" name="72 Conector"/>
                <p:cNvSpPr/>
                <p:nvPr/>
              </p:nvSpPr>
              <p:spPr>
                <a:xfrm>
                  <a:off x="25669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4" name="73 Conector"/>
                <p:cNvSpPr/>
                <p:nvPr/>
              </p:nvSpPr>
              <p:spPr>
                <a:xfrm>
                  <a:off x="29241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5" name="74 Conector"/>
                <p:cNvSpPr/>
                <p:nvPr/>
              </p:nvSpPr>
              <p:spPr>
                <a:xfrm>
                  <a:off x="32813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6" name="75 Conector"/>
                <p:cNvSpPr/>
                <p:nvPr/>
              </p:nvSpPr>
              <p:spPr>
                <a:xfrm>
                  <a:off x="36385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7" name="76 Conector"/>
                <p:cNvSpPr/>
                <p:nvPr/>
              </p:nvSpPr>
              <p:spPr>
                <a:xfrm>
                  <a:off x="39957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8" name="77 Conector"/>
                <p:cNvSpPr/>
                <p:nvPr/>
              </p:nvSpPr>
              <p:spPr>
                <a:xfrm>
                  <a:off x="18525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9" name="78 Conector"/>
                <p:cNvSpPr/>
                <p:nvPr/>
              </p:nvSpPr>
              <p:spPr>
                <a:xfrm>
                  <a:off x="14954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0" name="79 Conector"/>
                <p:cNvSpPr/>
                <p:nvPr/>
              </p:nvSpPr>
              <p:spPr>
                <a:xfrm>
                  <a:off x="11382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1" name="80 Conector"/>
                <p:cNvSpPr/>
                <p:nvPr/>
              </p:nvSpPr>
              <p:spPr>
                <a:xfrm>
                  <a:off x="7810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2" name="81 Conector"/>
                <p:cNvSpPr/>
                <p:nvPr/>
              </p:nvSpPr>
              <p:spPr>
                <a:xfrm>
                  <a:off x="4238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3" name="82 Conector"/>
                <p:cNvSpPr/>
                <p:nvPr/>
              </p:nvSpPr>
              <p:spPr>
                <a:xfrm>
                  <a:off x="43529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4" name="83 Conector"/>
                <p:cNvSpPr/>
                <p:nvPr/>
              </p:nvSpPr>
              <p:spPr>
                <a:xfrm>
                  <a:off x="47101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5" name="84 Conector"/>
                <p:cNvSpPr/>
                <p:nvPr/>
              </p:nvSpPr>
              <p:spPr>
                <a:xfrm>
                  <a:off x="50673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6" name="85 Conector"/>
                <p:cNvSpPr/>
                <p:nvPr/>
              </p:nvSpPr>
              <p:spPr>
                <a:xfrm>
                  <a:off x="54244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7" name="86 Conector"/>
                <p:cNvSpPr/>
                <p:nvPr/>
              </p:nvSpPr>
              <p:spPr>
                <a:xfrm>
                  <a:off x="57816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8" name="87 Conector"/>
                <p:cNvSpPr/>
                <p:nvPr/>
              </p:nvSpPr>
              <p:spPr>
                <a:xfrm>
                  <a:off x="61388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9" name="88 Conector"/>
                <p:cNvSpPr/>
                <p:nvPr/>
              </p:nvSpPr>
              <p:spPr>
                <a:xfrm>
                  <a:off x="64960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90" name="89 Conector"/>
                <p:cNvSpPr/>
                <p:nvPr/>
              </p:nvSpPr>
              <p:spPr>
                <a:xfrm>
                  <a:off x="68532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91" name="90 Conector"/>
                <p:cNvSpPr/>
                <p:nvPr/>
              </p:nvSpPr>
              <p:spPr>
                <a:xfrm>
                  <a:off x="72104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92" name="91 Forma libre"/>
                <p:cNvSpPr/>
                <p:nvPr/>
              </p:nvSpPr>
              <p:spPr>
                <a:xfrm>
                  <a:off x="495271" y="5730949"/>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3" name="92 Forma libre"/>
                <p:cNvSpPr/>
                <p:nvPr/>
              </p:nvSpPr>
              <p:spPr>
                <a:xfrm>
                  <a:off x="627321" y="5730949"/>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4" name="93 Forma libre"/>
                <p:cNvSpPr/>
                <p:nvPr/>
              </p:nvSpPr>
              <p:spPr>
                <a:xfrm>
                  <a:off x="871870" y="5741581"/>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5" name="94 Forma libre"/>
                <p:cNvSpPr/>
                <p:nvPr/>
              </p:nvSpPr>
              <p:spPr>
                <a:xfrm>
                  <a:off x="988828" y="5730949"/>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6" name="95 Forma libre"/>
                <p:cNvSpPr/>
                <p:nvPr/>
              </p:nvSpPr>
              <p:spPr>
                <a:xfrm>
                  <a:off x="1216545" y="5730949"/>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7" name="96 Forma libre"/>
                <p:cNvSpPr/>
                <p:nvPr/>
              </p:nvSpPr>
              <p:spPr>
                <a:xfrm>
                  <a:off x="1371600" y="5730949"/>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8" name="97 Forma libre"/>
                <p:cNvSpPr/>
                <p:nvPr/>
              </p:nvSpPr>
              <p:spPr>
                <a:xfrm>
                  <a:off x="1594884" y="5741581"/>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99" name="98 Forma libre"/>
                <p:cNvSpPr/>
                <p:nvPr/>
              </p:nvSpPr>
              <p:spPr>
                <a:xfrm>
                  <a:off x="1733107" y="5730949"/>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0" name="99 Forma libre"/>
                <p:cNvSpPr/>
                <p:nvPr/>
              </p:nvSpPr>
              <p:spPr>
                <a:xfrm>
                  <a:off x="1924031"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1" name="100 Forma libre"/>
                <p:cNvSpPr/>
                <p:nvPr/>
              </p:nvSpPr>
              <p:spPr>
                <a:xfrm>
                  <a:off x="2056081"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2" name="101 Forma libre"/>
                <p:cNvSpPr/>
                <p:nvPr/>
              </p:nvSpPr>
              <p:spPr>
                <a:xfrm>
                  <a:off x="2300630"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3" name="102 Forma libre"/>
                <p:cNvSpPr/>
                <p:nvPr/>
              </p:nvSpPr>
              <p:spPr>
                <a:xfrm>
                  <a:off x="2417588"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4" name="103 Forma libre"/>
                <p:cNvSpPr/>
                <p:nvPr/>
              </p:nvSpPr>
              <p:spPr>
                <a:xfrm>
                  <a:off x="2645305"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5" name="104 Forma libre"/>
                <p:cNvSpPr/>
                <p:nvPr/>
              </p:nvSpPr>
              <p:spPr>
                <a:xfrm>
                  <a:off x="2800360"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6" name="105 Forma libre"/>
                <p:cNvSpPr/>
                <p:nvPr/>
              </p:nvSpPr>
              <p:spPr>
                <a:xfrm>
                  <a:off x="3023644"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7" name="106 Forma libre"/>
                <p:cNvSpPr/>
                <p:nvPr/>
              </p:nvSpPr>
              <p:spPr>
                <a:xfrm>
                  <a:off x="316186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8" name="107 Forma libre"/>
                <p:cNvSpPr/>
                <p:nvPr/>
              </p:nvSpPr>
              <p:spPr>
                <a:xfrm>
                  <a:off x="6183055"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09" name="108 Forma libre"/>
                <p:cNvSpPr/>
                <p:nvPr/>
              </p:nvSpPr>
              <p:spPr>
                <a:xfrm>
                  <a:off x="6315105"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0" name="109 Forma libre"/>
                <p:cNvSpPr/>
                <p:nvPr/>
              </p:nvSpPr>
              <p:spPr>
                <a:xfrm>
                  <a:off x="6559654"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1" name="110 Forma libre"/>
                <p:cNvSpPr/>
                <p:nvPr/>
              </p:nvSpPr>
              <p:spPr>
                <a:xfrm>
                  <a:off x="6676612"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2" name="111 Forma libre"/>
                <p:cNvSpPr/>
                <p:nvPr/>
              </p:nvSpPr>
              <p:spPr>
                <a:xfrm>
                  <a:off x="6904329"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3" name="112 Forma libre"/>
                <p:cNvSpPr/>
                <p:nvPr/>
              </p:nvSpPr>
              <p:spPr>
                <a:xfrm>
                  <a:off x="7059384"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4" name="113 Forma libre"/>
                <p:cNvSpPr/>
                <p:nvPr/>
              </p:nvSpPr>
              <p:spPr>
                <a:xfrm>
                  <a:off x="7282668"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5" name="114 Forma libre"/>
                <p:cNvSpPr/>
                <p:nvPr/>
              </p:nvSpPr>
              <p:spPr>
                <a:xfrm>
                  <a:off x="7420891"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6" name="115 Forma libre"/>
                <p:cNvSpPr/>
                <p:nvPr/>
              </p:nvSpPr>
              <p:spPr>
                <a:xfrm>
                  <a:off x="339697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7" name="116 Forma libre"/>
                <p:cNvSpPr/>
                <p:nvPr/>
              </p:nvSpPr>
              <p:spPr>
                <a:xfrm>
                  <a:off x="352902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8" name="117 Forma libre"/>
                <p:cNvSpPr/>
                <p:nvPr/>
              </p:nvSpPr>
              <p:spPr>
                <a:xfrm>
                  <a:off x="377357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19" name="118 Forma libre"/>
                <p:cNvSpPr/>
                <p:nvPr/>
              </p:nvSpPr>
              <p:spPr>
                <a:xfrm>
                  <a:off x="389053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0" name="119 Forma libre"/>
                <p:cNvSpPr/>
                <p:nvPr/>
              </p:nvSpPr>
              <p:spPr>
                <a:xfrm>
                  <a:off x="4118247"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1" name="120 Forma libre"/>
                <p:cNvSpPr/>
                <p:nvPr/>
              </p:nvSpPr>
              <p:spPr>
                <a:xfrm>
                  <a:off x="4273302"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2" name="121 Forma libre"/>
                <p:cNvSpPr/>
                <p:nvPr/>
              </p:nvSpPr>
              <p:spPr>
                <a:xfrm>
                  <a:off x="4496586"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3" name="122 Forma libre"/>
                <p:cNvSpPr/>
                <p:nvPr/>
              </p:nvSpPr>
              <p:spPr>
                <a:xfrm>
                  <a:off x="4634809"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4" name="123 Forma libre"/>
                <p:cNvSpPr/>
                <p:nvPr/>
              </p:nvSpPr>
              <p:spPr>
                <a:xfrm>
                  <a:off x="482573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5" name="124 Forma libre"/>
                <p:cNvSpPr/>
                <p:nvPr/>
              </p:nvSpPr>
              <p:spPr>
                <a:xfrm>
                  <a:off x="495778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6" name="125 Forma libre"/>
                <p:cNvSpPr/>
                <p:nvPr/>
              </p:nvSpPr>
              <p:spPr>
                <a:xfrm>
                  <a:off x="520233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7" name="126 Forma libre"/>
                <p:cNvSpPr/>
                <p:nvPr/>
              </p:nvSpPr>
              <p:spPr>
                <a:xfrm>
                  <a:off x="531929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8" name="127 Forma libre"/>
                <p:cNvSpPr/>
                <p:nvPr/>
              </p:nvSpPr>
              <p:spPr>
                <a:xfrm>
                  <a:off x="5495931"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29" name="128 Forma libre"/>
                <p:cNvSpPr/>
                <p:nvPr/>
              </p:nvSpPr>
              <p:spPr>
                <a:xfrm>
                  <a:off x="5638807"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30" name="129 Forma libre"/>
                <p:cNvSpPr/>
                <p:nvPr/>
              </p:nvSpPr>
              <p:spPr>
                <a:xfrm>
                  <a:off x="5853121" y="5732460"/>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131" name="130 Forma libre"/>
                <p:cNvSpPr/>
                <p:nvPr/>
              </p:nvSpPr>
              <p:spPr>
                <a:xfrm>
                  <a:off x="599599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nvGrpSpPr>
              <p:cNvPr id="11" name="148 Grupo"/>
              <p:cNvGrpSpPr/>
              <p:nvPr/>
            </p:nvGrpSpPr>
            <p:grpSpPr>
              <a:xfrm rot="10800000">
                <a:off x="423833" y="6089650"/>
                <a:ext cx="7146610" cy="771860"/>
                <a:chOff x="423833" y="5375270"/>
                <a:chExt cx="7146610" cy="771860"/>
              </a:xfrm>
            </p:grpSpPr>
            <p:sp>
              <p:nvSpPr>
                <p:cNvPr id="12" name="11 Conector"/>
                <p:cNvSpPr/>
                <p:nvPr/>
              </p:nvSpPr>
              <p:spPr>
                <a:xfrm>
                  <a:off x="22097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3" name="12 Conector"/>
                <p:cNvSpPr/>
                <p:nvPr/>
              </p:nvSpPr>
              <p:spPr>
                <a:xfrm>
                  <a:off x="25669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4" name="13 Conector"/>
                <p:cNvSpPr/>
                <p:nvPr/>
              </p:nvSpPr>
              <p:spPr>
                <a:xfrm>
                  <a:off x="29241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5" name="14 Conector"/>
                <p:cNvSpPr/>
                <p:nvPr/>
              </p:nvSpPr>
              <p:spPr>
                <a:xfrm>
                  <a:off x="32813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6" name="15 Conector"/>
                <p:cNvSpPr/>
                <p:nvPr/>
              </p:nvSpPr>
              <p:spPr>
                <a:xfrm>
                  <a:off x="36385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7" name="16 Conector"/>
                <p:cNvSpPr/>
                <p:nvPr/>
              </p:nvSpPr>
              <p:spPr>
                <a:xfrm>
                  <a:off x="39957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8" name="17 Conector"/>
                <p:cNvSpPr/>
                <p:nvPr/>
              </p:nvSpPr>
              <p:spPr>
                <a:xfrm>
                  <a:off x="18525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19" name="18 Conector"/>
                <p:cNvSpPr/>
                <p:nvPr/>
              </p:nvSpPr>
              <p:spPr>
                <a:xfrm>
                  <a:off x="14954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0" name="19 Conector"/>
                <p:cNvSpPr/>
                <p:nvPr/>
              </p:nvSpPr>
              <p:spPr>
                <a:xfrm>
                  <a:off x="11382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1" name="20 Conector"/>
                <p:cNvSpPr/>
                <p:nvPr/>
              </p:nvSpPr>
              <p:spPr>
                <a:xfrm>
                  <a:off x="7810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2" name="21 Conector"/>
                <p:cNvSpPr/>
                <p:nvPr/>
              </p:nvSpPr>
              <p:spPr>
                <a:xfrm>
                  <a:off x="4238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3" name="22 Conector"/>
                <p:cNvSpPr/>
                <p:nvPr/>
              </p:nvSpPr>
              <p:spPr>
                <a:xfrm>
                  <a:off x="43529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4" name="23 Conector"/>
                <p:cNvSpPr/>
                <p:nvPr/>
              </p:nvSpPr>
              <p:spPr>
                <a:xfrm>
                  <a:off x="47101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5" name="24 Conector"/>
                <p:cNvSpPr/>
                <p:nvPr/>
              </p:nvSpPr>
              <p:spPr>
                <a:xfrm>
                  <a:off x="50673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6" name="25 Conector"/>
                <p:cNvSpPr/>
                <p:nvPr/>
              </p:nvSpPr>
              <p:spPr>
                <a:xfrm>
                  <a:off x="54244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7" name="26 Conector"/>
                <p:cNvSpPr/>
                <p:nvPr/>
              </p:nvSpPr>
              <p:spPr>
                <a:xfrm>
                  <a:off x="57816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8" name="27 Conector"/>
                <p:cNvSpPr/>
                <p:nvPr/>
              </p:nvSpPr>
              <p:spPr>
                <a:xfrm>
                  <a:off x="61388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9" name="28 Conector"/>
                <p:cNvSpPr/>
                <p:nvPr/>
              </p:nvSpPr>
              <p:spPr>
                <a:xfrm>
                  <a:off x="64960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30" name="29 Conector"/>
                <p:cNvSpPr/>
                <p:nvPr/>
              </p:nvSpPr>
              <p:spPr>
                <a:xfrm>
                  <a:off x="68532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31" name="30 Conector"/>
                <p:cNvSpPr/>
                <p:nvPr/>
              </p:nvSpPr>
              <p:spPr>
                <a:xfrm>
                  <a:off x="72104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32" name="31 Forma libre"/>
                <p:cNvSpPr/>
                <p:nvPr/>
              </p:nvSpPr>
              <p:spPr>
                <a:xfrm>
                  <a:off x="495271" y="5730949"/>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3" name="32 Forma libre"/>
                <p:cNvSpPr/>
                <p:nvPr/>
              </p:nvSpPr>
              <p:spPr>
                <a:xfrm>
                  <a:off x="627321" y="5730949"/>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4" name="33 Forma libre"/>
                <p:cNvSpPr/>
                <p:nvPr/>
              </p:nvSpPr>
              <p:spPr>
                <a:xfrm>
                  <a:off x="871870" y="5741581"/>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5" name="34 Forma libre"/>
                <p:cNvSpPr/>
                <p:nvPr/>
              </p:nvSpPr>
              <p:spPr>
                <a:xfrm>
                  <a:off x="988828" y="5730949"/>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6" name="35 Forma libre"/>
                <p:cNvSpPr/>
                <p:nvPr/>
              </p:nvSpPr>
              <p:spPr>
                <a:xfrm>
                  <a:off x="1216545" y="5730949"/>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7" name="36 Forma libre"/>
                <p:cNvSpPr/>
                <p:nvPr/>
              </p:nvSpPr>
              <p:spPr>
                <a:xfrm>
                  <a:off x="1371600" y="5730949"/>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8" name="37 Forma libre"/>
                <p:cNvSpPr/>
                <p:nvPr/>
              </p:nvSpPr>
              <p:spPr>
                <a:xfrm>
                  <a:off x="1594884" y="5741581"/>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39" name="38 Forma libre"/>
                <p:cNvSpPr/>
                <p:nvPr/>
              </p:nvSpPr>
              <p:spPr>
                <a:xfrm>
                  <a:off x="1733107" y="5730949"/>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0" name="39 Forma libre"/>
                <p:cNvSpPr/>
                <p:nvPr/>
              </p:nvSpPr>
              <p:spPr>
                <a:xfrm>
                  <a:off x="1924031"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1" name="40 Forma libre"/>
                <p:cNvSpPr/>
                <p:nvPr/>
              </p:nvSpPr>
              <p:spPr>
                <a:xfrm>
                  <a:off x="2056081"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2" name="41 Forma libre"/>
                <p:cNvSpPr/>
                <p:nvPr/>
              </p:nvSpPr>
              <p:spPr>
                <a:xfrm>
                  <a:off x="2300630"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3" name="42 Forma libre"/>
                <p:cNvSpPr/>
                <p:nvPr/>
              </p:nvSpPr>
              <p:spPr>
                <a:xfrm>
                  <a:off x="2417588"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4" name="43 Forma libre"/>
                <p:cNvSpPr/>
                <p:nvPr/>
              </p:nvSpPr>
              <p:spPr>
                <a:xfrm>
                  <a:off x="2645305"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5" name="44 Forma libre"/>
                <p:cNvSpPr/>
                <p:nvPr/>
              </p:nvSpPr>
              <p:spPr>
                <a:xfrm>
                  <a:off x="2800360"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6" name="45 Forma libre"/>
                <p:cNvSpPr/>
                <p:nvPr/>
              </p:nvSpPr>
              <p:spPr>
                <a:xfrm>
                  <a:off x="3023644"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7" name="46 Forma libre"/>
                <p:cNvSpPr/>
                <p:nvPr/>
              </p:nvSpPr>
              <p:spPr>
                <a:xfrm>
                  <a:off x="316186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8" name="47 Forma libre"/>
                <p:cNvSpPr/>
                <p:nvPr/>
              </p:nvSpPr>
              <p:spPr>
                <a:xfrm>
                  <a:off x="6183055"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49" name="48 Forma libre"/>
                <p:cNvSpPr/>
                <p:nvPr/>
              </p:nvSpPr>
              <p:spPr>
                <a:xfrm>
                  <a:off x="6315105"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0" name="49 Forma libre"/>
                <p:cNvSpPr/>
                <p:nvPr/>
              </p:nvSpPr>
              <p:spPr>
                <a:xfrm>
                  <a:off x="6559654"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1" name="50 Forma libre"/>
                <p:cNvSpPr/>
                <p:nvPr/>
              </p:nvSpPr>
              <p:spPr>
                <a:xfrm>
                  <a:off x="6676612"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 name="51 Forma libre"/>
                <p:cNvSpPr/>
                <p:nvPr/>
              </p:nvSpPr>
              <p:spPr>
                <a:xfrm>
                  <a:off x="6904329"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3" name="52 Forma libre"/>
                <p:cNvSpPr/>
                <p:nvPr/>
              </p:nvSpPr>
              <p:spPr>
                <a:xfrm>
                  <a:off x="7059384"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 name="53 Forma libre"/>
                <p:cNvSpPr/>
                <p:nvPr/>
              </p:nvSpPr>
              <p:spPr>
                <a:xfrm>
                  <a:off x="7282668"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5" name="54 Forma libre"/>
                <p:cNvSpPr/>
                <p:nvPr/>
              </p:nvSpPr>
              <p:spPr>
                <a:xfrm>
                  <a:off x="7420891"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6" name="55 Forma libre"/>
                <p:cNvSpPr/>
                <p:nvPr/>
              </p:nvSpPr>
              <p:spPr>
                <a:xfrm>
                  <a:off x="339697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7" name="56 Forma libre"/>
                <p:cNvSpPr/>
                <p:nvPr/>
              </p:nvSpPr>
              <p:spPr>
                <a:xfrm>
                  <a:off x="352902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 name="57 Forma libre"/>
                <p:cNvSpPr/>
                <p:nvPr/>
              </p:nvSpPr>
              <p:spPr>
                <a:xfrm>
                  <a:off x="377357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 name="58 Forma libre"/>
                <p:cNvSpPr/>
                <p:nvPr/>
              </p:nvSpPr>
              <p:spPr>
                <a:xfrm>
                  <a:off x="389053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 name="59 Forma libre"/>
                <p:cNvSpPr/>
                <p:nvPr/>
              </p:nvSpPr>
              <p:spPr>
                <a:xfrm>
                  <a:off x="4118247"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 name="60 Forma libre"/>
                <p:cNvSpPr/>
                <p:nvPr/>
              </p:nvSpPr>
              <p:spPr>
                <a:xfrm>
                  <a:off x="4273302"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2" name="61 Forma libre"/>
                <p:cNvSpPr/>
                <p:nvPr/>
              </p:nvSpPr>
              <p:spPr>
                <a:xfrm>
                  <a:off x="4496586"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3" name="62 Forma libre"/>
                <p:cNvSpPr/>
                <p:nvPr/>
              </p:nvSpPr>
              <p:spPr>
                <a:xfrm>
                  <a:off x="4634809"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 name="63 Forma libre"/>
                <p:cNvSpPr/>
                <p:nvPr/>
              </p:nvSpPr>
              <p:spPr>
                <a:xfrm>
                  <a:off x="482573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 name="64 Forma libre"/>
                <p:cNvSpPr/>
                <p:nvPr/>
              </p:nvSpPr>
              <p:spPr>
                <a:xfrm>
                  <a:off x="495778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 name="65 Forma libre"/>
                <p:cNvSpPr/>
                <p:nvPr/>
              </p:nvSpPr>
              <p:spPr>
                <a:xfrm>
                  <a:off x="520233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 name="66 Forma libre"/>
                <p:cNvSpPr/>
                <p:nvPr/>
              </p:nvSpPr>
              <p:spPr>
                <a:xfrm>
                  <a:off x="531929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8" name="67 Forma libre"/>
                <p:cNvSpPr/>
                <p:nvPr/>
              </p:nvSpPr>
              <p:spPr>
                <a:xfrm>
                  <a:off x="5495931"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9" name="68 Forma libre"/>
                <p:cNvSpPr/>
                <p:nvPr/>
              </p:nvSpPr>
              <p:spPr>
                <a:xfrm>
                  <a:off x="5638807"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70" name="69 Forma libre"/>
                <p:cNvSpPr/>
                <p:nvPr/>
              </p:nvSpPr>
              <p:spPr>
                <a:xfrm>
                  <a:off x="5853121" y="5732460"/>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71" name="70 Forma libre"/>
                <p:cNvSpPr/>
                <p:nvPr/>
              </p:nvSpPr>
              <p:spPr>
                <a:xfrm>
                  <a:off x="599599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grpSp>
          <p:nvGrpSpPr>
            <p:cNvPr id="297" name="296 Grupo"/>
            <p:cNvGrpSpPr/>
            <p:nvPr/>
          </p:nvGrpSpPr>
          <p:grpSpPr>
            <a:xfrm>
              <a:off x="7632507" y="1803370"/>
              <a:ext cx="1501968" cy="843298"/>
              <a:chOff x="5717999" y="3031773"/>
              <a:chExt cx="1501968" cy="843298"/>
            </a:xfrm>
          </p:grpSpPr>
          <p:sp>
            <p:nvSpPr>
              <p:cNvPr id="257" name="256 Conector"/>
              <p:cNvSpPr/>
              <p:nvPr/>
            </p:nvSpPr>
            <p:spPr>
              <a:xfrm>
                <a:off x="5717999"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58" name="257 Conector"/>
              <p:cNvSpPr/>
              <p:nvPr/>
            </p:nvSpPr>
            <p:spPr>
              <a:xfrm>
                <a:off x="6017921"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59" name="258 Conector"/>
              <p:cNvSpPr/>
              <p:nvPr/>
            </p:nvSpPr>
            <p:spPr>
              <a:xfrm>
                <a:off x="6317843"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60" name="259 Conector"/>
              <p:cNvSpPr/>
              <p:nvPr/>
            </p:nvSpPr>
            <p:spPr>
              <a:xfrm>
                <a:off x="6617764"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61" name="260 Conector"/>
              <p:cNvSpPr/>
              <p:nvPr/>
            </p:nvSpPr>
            <p:spPr>
              <a:xfrm>
                <a:off x="6917686"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62" name="261 Forma libre"/>
              <p:cNvSpPr/>
              <p:nvPr/>
            </p:nvSpPr>
            <p:spPr>
              <a:xfrm>
                <a:off x="6055019" y="3234444"/>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3" name="262 Forma libre"/>
              <p:cNvSpPr/>
              <p:nvPr/>
            </p:nvSpPr>
            <p:spPr>
              <a:xfrm>
                <a:off x="6165898" y="3234444"/>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4" name="263 Forma libre"/>
              <p:cNvSpPr/>
              <p:nvPr/>
            </p:nvSpPr>
            <p:spPr>
              <a:xfrm>
                <a:off x="6371238" y="3240476"/>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5" name="264 Forma libre"/>
              <p:cNvSpPr/>
              <p:nvPr/>
            </p:nvSpPr>
            <p:spPr>
              <a:xfrm>
                <a:off x="6469444" y="3234444"/>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6" name="265 Forma libre"/>
              <p:cNvSpPr/>
              <p:nvPr/>
            </p:nvSpPr>
            <p:spPr>
              <a:xfrm>
                <a:off x="6660651" y="3291708"/>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7" name="266 Forma libre"/>
              <p:cNvSpPr/>
              <p:nvPr/>
            </p:nvSpPr>
            <p:spPr>
              <a:xfrm>
                <a:off x="6790846" y="3271080"/>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8" name="267 Forma libre"/>
              <p:cNvSpPr/>
              <p:nvPr/>
            </p:nvSpPr>
            <p:spPr>
              <a:xfrm>
                <a:off x="6978331" y="3240476"/>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69" name="268 Forma libre"/>
              <p:cNvSpPr/>
              <p:nvPr/>
            </p:nvSpPr>
            <p:spPr>
              <a:xfrm>
                <a:off x="7094393" y="3234444"/>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74" name="273 Forma libre"/>
              <p:cNvSpPr/>
              <p:nvPr/>
            </p:nvSpPr>
            <p:spPr>
              <a:xfrm>
                <a:off x="5777984" y="3234444"/>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75" name="274 Forma libre"/>
              <p:cNvSpPr/>
              <p:nvPr/>
            </p:nvSpPr>
            <p:spPr>
              <a:xfrm>
                <a:off x="5897952" y="3234444"/>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78" name="277 Conector"/>
              <p:cNvSpPr/>
              <p:nvPr/>
            </p:nvSpPr>
            <p:spPr>
              <a:xfrm rot="10800000">
                <a:off x="5717999"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79" name="278 Conector"/>
              <p:cNvSpPr/>
              <p:nvPr/>
            </p:nvSpPr>
            <p:spPr>
              <a:xfrm rot="10800000">
                <a:off x="6017921"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80" name="279 Conector"/>
              <p:cNvSpPr/>
              <p:nvPr/>
            </p:nvSpPr>
            <p:spPr>
              <a:xfrm rot="10800000">
                <a:off x="6317843"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81" name="280 Conector"/>
              <p:cNvSpPr/>
              <p:nvPr/>
            </p:nvSpPr>
            <p:spPr>
              <a:xfrm rot="10800000">
                <a:off x="6617764"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82" name="281 Conector"/>
              <p:cNvSpPr/>
              <p:nvPr/>
            </p:nvSpPr>
            <p:spPr>
              <a:xfrm rot="10800000">
                <a:off x="6917686"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283" name="282 Forma libre"/>
              <p:cNvSpPr/>
              <p:nvPr/>
            </p:nvSpPr>
            <p:spPr>
              <a:xfrm rot="10800000">
                <a:off x="7084815" y="3468992"/>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4" name="283 Forma libre"/>
              <p:cNvSpPr/>
              <p:nvPr/>
            </p:nvSpPr>
            <p:spPr>
              <a:xfrm rot="10800000">
                <a:off x="6968754" y="3468992"/>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5" name="284 Forma libre"/>
              <p:cNvSpPr/>
              <p:nvPr/>
            </p:nvSpPr>
            <p:spPr>
              <a:xfrm rot="10800000">
                <a:off x="6781269" y="3462960"/>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6" name="285 Forma libre"/>
              <p:cNvSpPr/>
              <p:nvPr/>
            </p:nvSpPr>
            <p:spPr>
              <a:xfrm rot="10800000">
                <a:off x="6657375" y="3468992"/>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7" name="286 Forma libre"/>
              <p:cNvSpPr/>
              <p:nvPr/>
            </p:nvSpPr>
            <p:spPr>
              <a:xfrm rot="10800000">
                <a:off x="6465972" y="3464633"/>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8" name="287 Forma libre"/>
              <p:cNvSpPr/>
              <p:nvPr/>
            </p:nvSpPr>
            <p:spPr>
              <a:xfrm rot="10800000">
                <a:off x="6370589" y="3444006"/>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89" name="288 Forma libre"/>
              <p:cNvSpPr/>
              <p:nvPr/>
            </p:nvSpPr>
            <p:spPr>
              <a:xfrm rot="10800000">
                <a:off x="6174176" y="3462105"/>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90" name="289 Forma libre"/>
              <p:cNvSpPr/>
              <p:nvPr/>
            </p:nvSpPr>
            <p:spPr>
              <a:xfrm rot="10800000">
                <a:off x="6057379" y="3437972"/>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91" name="290 Forma libre"/>
              <p:cNvSpPr/>
              <p:nvPr/>
            </p:nvSpPr>
            <p:spPr>
              <a:xfrm rot="10800000">
                <a:off x="5885129" y="3468135"/>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292" name="291 Forma libre"/>
              <p:cNvSpPr/>
              <p:nvPr/>
            </p:nvSpPr>
            <p:spPr>
              <a:xfrm rot="10800000">
                <a:off x="5769067" y="3468135"/>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grpSp>
        <p:nvGrpSpPr>
          <p:cNvPr id="508" name="507 Grupo"/>
          <p:cNvGrpSpPr/>
          <p:nvPr/>
        </p:nvGrpSpPr>
        <p:grpSpPr>
          <a:xfrm>
            <a:off x="5661075" y="4313968"/>
            <a:ext cx="5067779" cy="506778"/>
            <a:chOff x="1066775" y="1803370"/>
            <a:chExt cx="8067700" cy="843298"/>
          </a:xfrm>
        </p:grpSpPr>
        <p:grpSp>
          <p:nvGrpSpPr>
            <p:cNvPr id="509" name="8 Grupo"/>
            <p:cNvGrpSpPr/>
            <p:nvPr/>
          </p:nvGrpSpPr>
          <p:grpSpPr>
            <a:xfrm>
              <a:off x="1066775" y="1803370"/>
              <a:ext cx="6000792" cy="843298"/>
              <a:chOff x="423833" y="5375270"/>
              <a:chExt cx="7146610" cy="1486240"/>
            </a:xfrm>
          </p:grpSpPr>
          <p:grpSp>
            <p:nvGrpSpPr>
              <p:cNvPr id="553" name="147 Grupo"/>
              <p:cNvGrpSpPr/>
              <p:nvPr/>
            </p:nvGrpSpPr>
            <p:grpSpPr>
              <a:xfrm>
                <a:off x="423833" y="5375270"/>
                <a:ext cx="7146610" cy="771860"/>
                <a:chOff x="423833" y="5375270"/>
                <a:chExt cx="7146610" cy="771860"/>
              </a:xfrm>
            </p:grpSpPr>
            <p:sp>
              <p:nvSpPr>
                <p:cNvPr id="615" name="3 Conector"/>
                <p:cNvSpPr/>
                <p:nvPr/>
              </p:nvSpPr>
              <p:spPr>
                <a:xfrm>
                  <a:off x="22097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16" name="615 Conector"/>
                <p:cNvSpPr/>
                <p:nvPr/>
              </p:nvSpPr>
              <p:spPr>
                <a:xfrm>
                  <a:off x="25669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17" name="616 Conector"/>
                <p:cNvSpPr/>
                <p:nvPr/>
              </p:nvSpPr>
              <p:spPr>
                <a:xfrm>
                  <a:off x="29241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0" name="619 Conector"/>
                <p:cNvSpPr/>
                <p:nvPr/>
              </p:nvSpPr>
              <p:spPr>
                <a:xfrm>
                  <a:off x="39957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1" name="620 Conector"/>
                <p:cNvSpPr/>
                <p:nvPr/>
              </p:nvSpPr>
              <p:spPr>
                <a:xfrm>
                  <a:off x="18525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2" name="621 Conector"/>
                <p:cNvSpPr/>
                <p:nvPr/>
              </p:nvSpPr>
              <p:spPr>
                <a:xfrm>
                  <a:off x="14954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3" name="622 Conector"/>
                <p:cNvSpPr/>
                <p:nvPr/>
              </p:nvSpPr>
              <p:spPr>
                <a:xfrm>
                  <a:off x="11382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4" name="623 Conector"/>
                <p:cNvSpPr/>
                <p:nvPr/>
              </p:nvSpPr>
              <p:spPr>
                <a:xfrm>
                  <a:off x="7810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5" name="624 Conector"/>
                <p:cNvSpPr/>
                <p:nvPr/>
              </p:nvSpPr>
              <p:spPr>
                <a:xfrm>
                  <a:off x="4238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6" name="625 Conector"/>
                <p:cNvSpPr/>
                <p:nvPr/>
              </p:nvSpPr>
              <p:spPr>
                <a:xfrm>
                  <a:off x="43529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7" name="626 Conector"/>
                <p:cNvSpPr/>
                <p:nvPr/>
              </p:nvSpPr>
              <p:spPr>
                <a:xfrm>
                  <a:off x="47101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8" name="627 Conector"/>
                <p:cNvSpPr/>
                <p:nvPr/>
              </p:nvSpPr>
              <p:spPr>
                <a:xfrm>
                  <a:off x="50673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29" name="628 Conector"/>
                <p:cNvSpPr/>
                <p:nvPr/>
              </p:nvSpPr>
              <p:spPr>
                <a:xfrm>
                  <a:off x="54244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0" name="629 Conector"/>
                <p:cNvSpPr/>
                <p:nvPr/>
              </p:nvSpPr>
              <p:spPr>
                <a:xfrm>
                  <a:off x="57816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1" name="630 Conector"/>
                <p:cNvSpPr/>
                <p:nvPr/>
              </p:nvSpPr>
              <p:spPr>
                <a:xfrm>
                  <a:off x="61388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2" name="631 Conector"/>
                <p:cNvSpPr/>
                <p:nvPr/>
              </p:nvSpPr>
              <p:spPr>
                <a:xfrm>
                  <a:off x="64960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3" name="632 Conector"/>
                <p:cNvSpPr/>
                <p:nvPr/>
              </p:nvSpPr>
              <p:spPr>
                <a:xfrm>
                  <a:off x="68532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4" name="633 Conector"/>
                <p:cNvSpPr/>
                <p:nvPr/>
              </p:nvSpPr>
              <p:spPr>
                <a:xfrm>
                  <a:off x="72104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635" name="634 Forma libre"/>
                <p:cNvSpPr/>
                <p:nvPr/>
              </p:nvSpPr>
              <p:spPr>
                <a:xfrm>
                  <a:off x="495271" y="5730949"/>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36" name="635 Forma libre"/>
                <p:cNvSpPr/>
                <p:nvPr/>
              </p:nvSpPr>
              <p:spPr>
                <a:xfrm>
                  <a:off x="627321" y="5730949"/>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37" name="636 Forma libre"/>
                <p:cNvSpPr/>
                <p:nvPr/>
              </p:nvSpPr>
              <p:spPr>
                <a:xfrm>
                  <a:off x="871870" y="5741581"/>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38" name="637 Forma libre"/>
                <p:cNvSpPr/>
                <p:nvPr/>
              </p:nvSpPr>
              <p:spPr>
                <a:xfrm>
                  <a:off x="988828" y="5730949"/>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39" name="638 Forma libre"/>
                <p:cNvSpPr/>
                <p:nvPr/>
              </p:nvSpPr>
              <p:spPr>
                <a:xfrm>
                  <a:off x="1216545" y="5730949"/>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0" name="639 Forma libre"/>
                <p:cNvSpPr/>
                <p:nvPr/>
              </p:nvSpPr>
              <p:spPr>
                <a:xfrm>
                  <a:off x="1371600" y="5730949"/>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1" name="640 Forma libre"/>
                <p:cNvSpPr/>
                <p:nvPr/>
              </p:nvSpPr>
              <p:spPr>
                <a:xfrm>
                  <a:off x="1594884" y="5741581"/>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2" name="641 Forma libre"/>
                <p:cNvSpPr/>
                <p:nvPr/>
              </p:nvSpPr>
              <p:spPr>
                <a:xfrm>
                  <a:off x="1733107" y="5730949"/>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3" name="642 Forma libre"/>
                <p:cNvSpPr/>
                <p:nvPr/>
              </p:nvSpPr>
              <p:spPr>
                <a:xfrm>
                  <a:off x="1924031"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4" name="643 Forma libre"/>
                <p:cNvSpPr/>
                <p:nvPr/>
              </p:nvSpPr>
              <p:spPr>
                <a:xfrm>
                  <a:off x="2056081"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5" name="644 Forma libre"/>
                <p:cNvSpPr/>
                <p:nvPr/>
              </p:nvSpPr>
              <p:spPr>
                <a:xfrm>
                  <a:off x="2300630"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6" name="645 Forma libre"/>
                <p:cNvSpPr/>
                <p:nvPr/>
              </p:nvSpPr>
              <p:spPr>
                <a:xfrm>
                  <a:off x="2417588"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7" name="646 Forma libre"/>
                <p:cNvSpPr/>
                <p:nvPr/>
              </p:nvSpPr>
              <p:spPr>
                <a:xfrm>
                  <a:off x="2645305"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8" name="647 Forma libre"/>
                <p:cNvSpPr/>
                <p:nvPr/>
              </p:nvSpPr>
              <p:spPr>
                <a:xfrm>
                  <a:off x="2800360"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49" name="648 Forma libre"/>
                <p:cNvSpPr/>
                <p:nvPr/>
              </p:nvSpPr>
              <p:spPr>
                <a:xfrm>
                  <a:off x="3023644"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0" name="649 Forma libre"/>
                <p:cNvSpPr/>
                <p:nvPr/>
              </p:nvSpPr>
              <p:spPr>
                <a:xfrm>
                  <a:off x="316186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1" name="650 Forma libre"/>
                <p:cNvSpPr/>
                <p:nvPr/>
              </p:nvSpPr>
              <p:spPr>
                <a:xfrm>
                  <a:off x="6183055"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2" name="651 Forma libre"/>
                <p:cNvSpPr/>
                <p:nvPr/>
              </p:nvSpPr>
              <p:spPr>
                <a:xfrm>
                  <a:off x="6315105"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3" name="652 Forma libre"/>
                <p:cNvSpPr/>
                <p:nvPr/>
              </p:nvSpPr>
              <p:spPr>
                <a:xfrm>
                  <a:off x="6559654"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4" name="653 Forma libre"/>
                <p:cNvSpPr/>
                <p:nvPr/>
              </p:nvSpPr>
              <p:spPr>
                <a:xfrm>
                  <a:off x="6676612"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5" name="654 Forma libre"/>
                <p:cNvSpPr/>
                <p:nvPr/>
              </p:nvSpPr>
              <p:spPr>
                <a:xfrm>
                  <a:off x="6904329"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6" name="655 Forma libre"/>
                <p:cNvSpPr/>
                <p:nvPr/>
              </p:nvSpPr>
              <p:spPr>
                <a:xfrm>
                  <a:off x="7059384"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7" name="656 Forma libre"/>
                <p:cNvSpPr/>
                <p:nvPr/>
              </p:nvSpPr>
              <p:spPr>
                <a:xfrm>
                  <a:off x="7282668"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8" name="657 Forma libre"/>
                <p:cNvSpPr/>
                <p:nvPr/>
              </p:nvSpPr>
              <p:spPr>
                <a:xfrm>
                  <a:off x="7420891"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59" name="658 Forma libre"/>
                <p:cNvSpPr/>
                <p:nvPr/>
              </p:nvSpPr>
              <p:spPr>
                <a:xfrm>
                  <a:off x="339697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2" name="661 Forma libre"/>
                <p:cNvSpPr/>
                <p:nvPr/>
              </p:nvSpPr>
              <p:spPr>
                <a:xfrm>
                  <a:off x="389053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3" name="662 Forma libre"/>
                <p:cNvSpPr/>
                <p:nvPr/>
              </p:nvSpPr>
              <p:spPr>
                <a:xfrm>
                  <a:off x="4118247"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4" name="663 Forma libre"/>
                <p:cNvSpPr/>
                <p:nvPr/>
              </p:nvSpPr>
              <p:spPr>
                <a:xfrm>
                  <a:off x="4273302"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5" name="664 Forma libre"/>
                <p:cNvSpPr/>
                <p:nvPr/>
              </p:nvSpPr>
              <p:spPr>
                <a:xfrm>
                  <a:off x="4496586"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6" name="665 Forma libre"/>
                <p:cNvSpPr/>
                <p:nvPr/>
              </p:nvSpPr>
              <p:spPr>
                <a:xfrm>
                  <a:off x="4634809"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7" name="666 Forma libre"/>
                <p:cNvSpPr/>
                <p:nvPr/>
              </p:nvSpPr>
              <p:spPr>
                <a:xfrm>
                  <a:off x="482573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8" name="667 Forma libre"/>
                <p:cNvSpPr/>
                <p:nvPr/>
              </p:nvSpPr>
              <p:spPr>
                <a:xfrm>
                  <a:off x="495778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69" name="668 Forma libre"/>
                <p:cNvSpPr/>
                <p:nvPr/>
              </p:nvSpPr>
              <p:spPr>
                <a:xfrm>
                  <a:off x="520233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0" name="669 Forma libre"/>
                <p:cNvSpPr/>
                <p:nvPr/>
              </p:nvSpPr>
              <p:spPr>
                <a:xfrm>
                  <a:off x="531929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1" name="670 Forma libre"/>
                <p:cNvSpPr/>
                <p:nvPr/>
              </p:nvSpPr>
              <p:spPr>
                <a:xfrm>
                  <a:off x="5495931"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2" name="671 Forma libre"/>
                <p:cNvSpPr/>
                <p:nvPr/>
              </p:nvSpPr>
              <p:spPr>
                <a:xfrm>
                  <a:off x="5638807"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3" name="672 Forma libre"/>
                <p:cNvSpPr/>
                <p:nvPr/>
              </p:nvSpPr>
              <p:spPr>
                <a:xfrm>
                  <a:off x="5853121" y="5732460"/>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74" name="673 Forma libre"/>
                <p:cNvSpPr/>
                <p:nvPr/>
              </p:nvSpPr>
              <p:spPr>
                <a:xfrm>
                  <a:off x="599599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nvGrpSpPr>
              <p:cNvPr id="554" name="148 Grupo"/>
              <p:cNvGrpSpPr/>
              <p:nvPr/>
            </p:nvGrpSpPr>
            <p:grpSpPr>
              <a:xfrm rot="10800000">
                <a:off x="423833" y="6089650"/>
                <a:ext cx="7146610" cy="771860"/>
                <a:chOff x="423833" y="5375270"/>
                <a:chExt cx="7146610" cy="771860"/>
              </a:xfrm>
            </p:grpSpPr>
            <p:sp>
              <p:nvSpPr>
                <p:cNvPr id="555" name="554 Conector"/>
                <p:cNvSpPr/>
                <p:nvPr/>
              </p:nvSpPr>
              <p:spPr>
                <a:xfrm>
                  <a:off x="22097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56" name="555 Conector"/>
                <p:cNvSpPr/>
                <p:nvPr/>
              </p:nvSpPr>
              <p:spPr>
                <a:xfrm>
                  <a:off x="25669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57" name="556 Conector"/>
                <p:cNvSpPr/>
                <p:nvPr/>
              </p:nvSpPr>
              <p:spPr>
                <a:xfrm>
                  <a:off x="29241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58" name="557 Conector"/>
                <p:cNvSpPr/>
                <p:nvPr/>
              </p:nvSpPr>
              <p:spPr>
                <a:xfrm>
                  <a:off x="32813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59" name="558 Conector"/>
                <p:cNvSpPr/>
                <p:nvPr/>
              </p:nvSpPr>
              <p:spPr>
                <a:xfrm>
                  <a:off x="36385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1" name="560 Conector"/>
                <p:cNvSpPr/>
                <p:nvPr/>
              </p:nvSpPr>
              <p:spPr>
                <a:xfrm>
                  <a:off x="18525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2" name="561 Conector"/>
                <p:cNvSpPr/>
                <p:nvPr/>
              </p:nvSpPr>
              <p:spPr>
                <a:xfrm>
                  <a:off x="14954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3" name="562 Conector"/>
                <p:cNvSpPr/>
                <p:nvPr/>
              </p:nvSpPr>
              <p:spPr>
                <a:xfrm>
                  <a:off x="11382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4" name="563 Conector"/>
                <p:cNvSpPr/>
                <p:nvPr/>
              </p:nvSpPr>
              <p:spPr>
                <a:xfrm>
                  <a:off x="78102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5" name="564 Conector"/>
                <p:cNvSpPr/>
                <p:nvPr/>
              </p:nvSpPr>
              <p:spPr>
                <a:xfrm>
                  <a:off x="42383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7" name="566 Conector"/>
                <p:cNvSpPr/>
                <p:nvPr/>
              </p:nvSpPr>
              <p:spPr>
                <a:xfrm>
                  <a:off x="471011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8" name="567 Conector"/>
                <p:cNvSpPr/>
                <p:nvPr/>
              </p:nvSpPr>
              <p:spPr>
                <a:xfrm>
                  <a:off x="506730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69" name="568 Conector"/>
                <p:cNvSpPr/>
                <p:nvPr/>
              </p:nvSpPr>
              <p:spPr>
                <a:xfrm>
                  <a:off x="542449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0" name="569 Conector"/>
                <p:cNvSpPr/>
                <p:nvPr/>
              </p:nvSpPr>
              <p:spPr>
                <a:xfrm>
                  <a:off x="578168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1" name="570 Conector"/>
                <p:cNvSpPr/>
                <p:nvPr/>
              </p:nvSpPr>
              <p:spPr>
                <a:xfrm>
                  <a:off x="613887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2" name="571 Conector"/>
                <p:cNvSpPr/>
                <p:nvPr/>
              </p:nvSpPr>
              <p:spPr>
                <a:xfrm>
                  <a:off x="649606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3" name="572 Conector"/>
                <p:cNvSpPr/>
                <p:nvPr/>
              </p:nvSpPr>
              <p:spPr>
                <a:xfrm>
                  <a:off x="685325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4" name="573 Conector"/>
                <p:cNvSpPr/>
                <p:nvPr/>
              </p:nvSpPr>
              <p:spPr>
                <a:xfrm>
                  <a:off x="7210443" y="5375270"/>
                  <a:ext cx="360000" cy="36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75" name="574 Forma libre"/>
                <p:cNvSpPr/>
                <p:nvPr/>
              </p:nvSpPr>
              <p:spPr>
                <a:xfrm>
                  <a:off x="495271" y="5730949"/>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76" name="575 Forma libre"/>
                <p:cNvSpPr/>
                <p:nvPr/>
              </p:nvSpPr>
              <p:spPr>
                <a:xfrm>
                  <a:off x="627321" y="5730949"/>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77" name="576 Forma libre"/>
                <p:cNvSpPr/>
                <p:nvPr/>
              </p:nvSpPr>
              <p:spPr>
                <a:xfrm>
                  <a:off x="871870" y="5741581"/>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78" name="577 Forma libre"/>
                <p:cNvSpPr/>
                <p:nvPr/>
              </p:nvSpPr>
              <p:spPr>
                <a:xfrm>
                  <a:off x="988828" y="5730949"/>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79" name="578 Forma libre"/>
                <p:cNvSpPr/>
                <p:nvPr/>
              </p:nvSpPr>
              <p:spPr>
                <a:xfrm>
                  <a:off x="1216545" y="5730949"/>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0" name="579 Forma libre"/>
                <p:cNvSpPr/>
                <p:nvPr/>
              </p:nvSpPr>
              <p:spPr>
                <a:xfrm>
                  <a:off x="1371600" y="5730949"/>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1" name="580 Forma libre"/>
                <p:cNvSpPr/>
                <p:nvPr/>
              </p:nvSpPr>
              <p:spPr>
                <a:xfrm>
                  <a:off x="1594884" y="5741581"/>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2" name="581 Forma libre"/>
                <p:cNvSpPr/>
                <p:nvPr/>
              </p:nvSpPr>
              <p:spPr>
                <a:xfrm>
                  <a:off x="1733107" y="5730949"/>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3" name="582 Forma libre"/>
                <p:cNvSpPr/>
                <p:nvPr/>
              </p:nvSpPr>
              <p:spPr>
                <a:xfrm>
                  <a:off x="1924031"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4" name="583 Forma libre"/>
                <p:cNvSpPr/>
                <p:nvPr/>
              </p:nvSpPr>
              <p:spPr>
                <a:xfrm>
                  <a:off x="2056081"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5" name="584 Forma libre"/>
                <p:cNvSpPr/>
                <p:nvPr/>
              </p:nvSpPr>
              <p:spPr>
                <a:xfrm>
                  <a:off x="2300630"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6" name="585 Forma libre"/>
                <p:cNvSpPr/>
                <p:nvPr/>
              </p:nvSpPr>
              <p:spPr>
                <a:xfrm>
                  <a:off x="2417588"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7" name="586 Forma libre"/>
                <p:cNvSpPr/>
                <p:nvPr/>
              </p:nvSpPr>
              <p:spPr>
                <a:xfrm>
                  <a:off x="2645305"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8" name="587 Forma libre"/>
                <p:cNvSpPr/>
                <p:nvPr/>
              </p:nvSpPr>
              <p:spPr>
                <a:xfrm>
                  <a:off x="2800360"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89" name="588 Forma libre"/>
                <p:cNvSpPr/>
                <p:nvPr/>
              </p:nvSpPr>
              <p:spPr>
                <a:xfrm>
                  <a:off x="3023644"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0" name="46 Forma libre"/>
                <p:cNvSpPr/>
                <p:nvPr/>
              </p:nvSpPr>
              <p:spPr>
                <a:xfrm>
                  <a:off x="316186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1" name="47 Forma libre"/>
                <p:cNvSpPr/>
                <p:nvPr/>
              </p:nvSpPr>
              <p:spPr>
                <a:xfrm>
                  <a:off x="6183055"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2" name="591 Forma libre"/>
                <p:cNvSpPr/>
                <p:nvPr/>
              </p:nvSpPr>
              <p:spPr>
                <a:xfrm>
                  <a:off x="6315105"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3" name="592 Forma libre"/>
                <p:cNvSpPr/>
                <p:nvPr/>
              </p:nvSpPr>
              <p:spPr>
                <a:xfrm>
                  <a:off x="6559654"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4" name="593 Forma libre"/>
                <p:cNvSpPr/>
                <p:nvPr/>
              </p:nvSpPr>
              <p:spPr>
                <a:xfrm>
                  <a:off x="6676612"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5" name="594 Forma libre"/>
                <p:cNvSpPr/>
                <p:nvPr/>
              </p:nvSpPr>
              <p:spPr>
                <a:xfrm>
                  <a:off x="6904329"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6" name="595 Forma libre"/>
                <p:cNvSpPr/>
                <p:nvPr/>
              </p:nvSpPr>
              <p:spPr>
                <a:xfrm>
                  <a:off x="7059384"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7" name="596 Forma libre"/>
                <p:cNvSpPr/>
                <p:nvPr/>
              </p:nvSpPr>
              <p:spPr>
                <a:xfrm>
                  <a:off x="7282668"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8" name="597 Forma libre"/>
                <p:cNvSpPr/>
                <p:nvPr/>
              </p:nvSpPr>
              <p:spPr>
                <a:xfrm>
                  <a:off x="7420891"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99" name="598 Forma libre"/>
                <p:cNvSpPr/>
                <p:nvPr/>
              </p:nvSpPr>
              <p:spPr>
                <a:xfrm>
                  <a:off x="339697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0" name="599 Forma libre"/>
                <p:cNvSpPr/>
                <p:nvPr/>
              </p:nvSpPr>
              <p:spPr>
                <a:xfrm>
                  <a:off x="352902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1" name="600 Forma libre"/>
                <p:cNvSpPr/>
                <p:nvPr/>
              </p:nvSpPr>
              <p:spPr>
                <a:xfrm>
                  <a:off x="377357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2" name="601 Forma libre"/>
                <p:cNvSpPr/>
                <p:nvPr/>
              </p:nvSpPr>
              <p:spPr>
                <a:xfrm>
                  <a:off x="389053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5" name="604 Forma libre"/>
                <p:cNvSpPr/>
                <p:nvPr/>
              </p:nvSpPr>
              <p:spPr>
                <a:xfrm>
                  <a:off x="4496586" y="5743092"/>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6" name="605 Forma libre"/>
                <p:cNvSpPr/>
                <p:nvPr/>
              </p:nvSpPr>
              <p:spPr>
                <a:xfrm>
                  <a:off x="4634809"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7" name="606 Forma libre"/>
                <p:cNvSpPr/>
                <p:nvPr/>
              </p:nvSpPr>
              <p:spPr>
                <a:xfrm>
                  <a:off x="4825733" y="5732460"/>
                  <a:ext cx="89520" cy="360000"/>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8" name="607 Forma libre"/>
                <p:cNvSpPr/>
                <p:nvPr/>
              </p:nvSpPr>
              <p:spPr>
                <a:xfrm>
                  <a:off x="4957783" y="5732460"/>
                  <a:ext cx="95693" cy="360000"/>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09" name="608 Forma libre"/>
                <p:cNvSpPr/>
                <p:nvPr/>
              </p:nvSpPr>
              <p:spPr>
                <a:xfrm>
                  <a:off x="5202332" y="5743092"/>
                  <a:ext cx="74428" cy="360000"/>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0" name="609 Forma libre"/>
                <p:cNvSpPr/>
                <p:nvPr/>
              </p:nvSpPr>
              <p:spPr>
                <a:xfrm>
                  <a:off x="5319290" y="5732460"/>
                  <a:ext cx="105021" cy="360000"/>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1" name="610 Forma libre"/>
                <p:cNvSpPr/>
                <p:nvPr/>
              </p:nvSpPr>
              <p:spPr>
                <a:xfrm>
                  <a:off x="5495931" y="5732460"/>
                  <a:ext cx="105254" cy="36768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2" name="611 Forma libre"/>
                <p:cNvSpPr/>
                <p:nvPr/>
              </p:nvSpPr>
              <p:spPr>
                <a:xfrm>
                  <a:off x="5638807" y="5732460"/>
                  <a:ext cx="63795" cy="404037"/>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3" name="612 Forma libre"/>
                <p:cNvSpPr/>
                <p:nvPr/>
              </p:nvSpPr>
              <p:spPr>
                <a:xfrm>
                  <a:off x="5853121" y="5732460"/>
                  <a:ext cx="74428" cy="36150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614" name="613 Forma libre"/>
                <p:cNvSpPr/>
                <p:nvPr/>
              </p:nvSpPr>
              <p:spPr>
                <a:xfrm>
                  <a:off x="5995997" y="5732460"/>
                  <a:ext cx="75304" cy="414670"/>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grpSp>
          <p:nvGrpSpPr>
            <p:cNvPr id="510" name="296 Grupo"/>
            <p:cNvGrpSpPr/>
            <p:nvPr/>
          </p:nvGrpSpPr>
          <p:grpSpPr>
            <a:xfrm>
              <a:off x="7032664" y="1803370"/>
              <a:ext cx="2101811" cy="843298"/>
              <a:chOff x="5118156" y="3031773"/>
              <a:chExt cx="2101811" cy="843298"/>
            </a:xfrm>
          </p:grpSpPr>
          <p:sp>
            <p:nvSpPr>
              <p:cNvPr id="511" name="510 Conector"/>
              <p:cNvSpPr/>
              <p:nvPr/>
            </p:nvSpPr>
            <p:spPr>
              <a:xfrm>
                <a:off x="5118156"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2" name="511 Conector"/>
              <p:cNvSpPr/>
              <p:nvPr/>
            </p:nvSpPr>
            <p:spPr>
              <a:xfrm>
                <a:off x="5418078"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3" name="512 Conector"/>
              <p:cNvSpPr/>
              <p:nvPr/>
            </p:nvSpPr>
            <p:spPr>
              <a:xfrm>
                <a:off x="5717999"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4" name="513 Conector"/>
              <p:cNvSpPr/>
              <p:nvPr/>
            </p:nvSpPr>
            <p:spPr>
              <a:xfrm>
                <a:off x="6017921"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5" name="514 Conector"/>
              <p:cNvSpPr/>
              <p:nvPr/>
            </p:nvSpPr>
            <p:spPr>
              <a:xfrm>
                <a:off x="6317843"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6" name="515 Conector"/>
              <p:cNvSpPr/>
              <p:nvPr/>
            </p:nvSpPr>
            <p:spPr>
              <a:xfrm>
                <a:off x="6617764"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7" name="516 Conector"/>
              <p:cNvSpPr/>
              <p:nvPr/>
            </p:nvSpPr>
            <p:spPr>
              <a:xfrm>
                <a:off x="6917686" y="3031773"/>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18" name="517 Forma libre"/>
              <p:cNvSpPr/>
              <p:nvPr/>
            </p:nvSpPr>
            <p:spPr>
              <a:xfrm>
                <a:off x="6055019" y="3234444"/>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19" name="518 Forma libre"/>
              <p:cNvSpPr/>
              <p:nvPr/>
            </p:nvSpPr>
            <p:spPr>
              <a:xfrm>
                <a:off x="6165898" y="3234444"/>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0" name="519 Forma libre"/>
              <p:cNvSpPr/>
              <p:nvPr/>
            </p:nvSpPr>
            <p:spPr>
              <a:xfrm>
                <a:off x="6371238" y="3240476"/>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1" name="520 Forma libre"/>
              <p:cNvSpPr/>
              <p:nvPr/>
            </p:nvSpPr>
            <p:spPr>
              <a:xfrm>
                <a:off x="6469444" y="3234444"/>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2" name="521 Forma libre"/>
              <p:cNvSpPr/>
              <p:nvPr/>
            </p:nvSpPr>
            <p:spPr>
              <a:xfrm>
                <a:off x="6660651" y="3234444"/>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3" name="522 Forma libre"/>
              <p:cNvSpPr/>
              <p:nvPr/>
            </p:nvSpPr>
            <p:spPr>
              <a:xfrm>
                <a:off x="6790846" y="3234444"/>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4" name="523 Forma libre"/>
              <p:cNvSpPr/>
              <p:nvPr/>
            </p:nvSpPr>
            <p:spPr>
              <a:xfrm>
                <a:off x="6978331" y="3240476"/>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5" name="524 Forma libre"/>
              <p:cNvSpPr/>
              <p:nvPr/>
            </p:nvSpPr>
            <p:spPr>
              <a:xfrm>
                <a:off x="7094393" y="3234444"/>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6" name="525 Forma libre"/>
              <p:cNvSpPr/>
              <p:nvPr/>
            </p:nvSpPr>
            <p:spPr>
              <a:xfrm>
                <a:off x="5231536" y="3240476"/>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7" name="526 Forma libre"/>
              <p:cNvSpPr/>
              <p:nvPr/>
            </p:nvSpPr>
            <p:spPr>
              <a:xfrm>
                <a:off x="5329742" y="3234444"/>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8" name="527 Forma libre"/>
              <p:cNvSpPr/>
              <p:nvPr/>
            </p:nvSpPr>
            <p:spPr>
              <a:xfrm>
                <a:off x="5478062" y="3234444"/>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29" name="528 Forma libre"/>
              <p:cNvSpPr/>
              <p:nvPr/>
            </p:nvSpPr>
            <p:spPr>
              <a:xfrm>
                <a:off x="5598031" y="3234444"/>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30" name="529 Forma libre"/>
              <p:cNvSpPr/>
              <p:nvPr/>
            </p:nvSpPr>
            <p:spPr>
              <a:xfrm>
                <a:off x="5777984" y="3234444"/>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31" name="530 Forma libre"/>
              <p:cNvSpPr/>
              <p:nvPr/>
            </p:nvSpPr>
            <p:spPr>
              <a:xfrm>
                <a:off x="5897952" y="3234444"/>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32" name="531 Conector"/>
              <p:cNvSpPr/>
              <p:nvPr/>
            </p:nvSpPr>
            <p:spPr>
              <a:xfrm rot="10800000">
                <a:off x="5418078"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3" name="532 Conector"/>
              <p:cNvSpPr/>
              <p:nvPr/>
            </p:nvSpPr>
            <p:spPr>
              <a:xfrm rot="10800000">
                <a:off x="5118156"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4" name="533 Conector"/>
              <p:cNvSpPr/>
              <p:nvPr/>
            </p:nvSpPr>
            <p:spPr>
              <a:xfrm rot="10800000">
                <a:off x="5717999"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5" name="534 Conector"/>
              <p:cNvSpPr/>
              <p:nvPr/>
            </p:nvSpPr>
            <p:spPr>
              <a:xfrm rot="10800000">
                <a:off x="6017921"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6" name="535 Conector"/>
              <p:cNvSpPr/>
              <p:nvPr/>
            </p:nvSpPr>
            <p:spPr>
              <a:xfrm rot="10800000">
                <a:off x="6317843"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7" name="536 Conector"/>
              <p:cNvSpPr/>
              <p:nvPr/>
            </p:nvSpPr>
            <p:spPr>
              <a:xfrm rot="10800000">
                <a:off x="6617764"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8" name="537 Conector"/>
              <p:cNvSpPr/>
              <p:nvPr/>
            </p:nvSpPr>
            <p:spPr>
              <a:xfrm rot="10800000">
                <a:off x="6917686" y="3670806"/>
                <a:ext cx="302281" cy="2042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539" name="538 Forma libre"/>
              <p:cNvSpPr/>
              <p:nvPr/>
            </p:nvSpPr>
            <p:spPr>
              <a:xfrm rot="10800000">
                <a:off x="7084815" y="3468992"/>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0" name="539 Forma libre"/>
              <p:cNvSpPr/>
              <p:nvPr/>
            </p:nvSpPr>
            <p:spPr>
              <a:xfrm rot="10800000">
                <a:off x="6968754" y="3468992"/>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1" name="540 Forma libre"/>
              <p:cNvSpPr/>
              <p:nvPr/>
            </p:nvSpPr>
            <p:spPr>
              <a:xfrm rot="10800000">
                <a:off x="6781269" y="3462960"/>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2" name="541 Forma libre"/>
              <p:cNvSpPr/>
              <p:nvPr/>
            </p:nvSpPr>
            <p:spPr>
              <a:xfrm rot="10800000">
                <a:off x="6657375" y="3468992"/>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3" name="542 Forma libre"/>
              <p:cNvSpPr/>
              <p:nvPr/>
            </p:nvSpPr>
            <p:spPr>
              <a:xfrm rot="10800000">
                <a:off x="6465972" y="3464633"/>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4" name="543 Forma libre"/>
              <p:cNvSpPr/>
              <p:nvPr/>
            </p:nvSpPr>
            <p:spPr>
              <a:xfrm rot="10800000">
                <a:off x="6370589" y="3444006"/>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5" name="544 Forma libre"/>
              <p:cNvSpPr/>
              <p:nvPr/>
            </p:nvSpPr>
            <p:spPr>
              <a:xfrm rot="10800000">
                <a:off x="6174176" y="3462105"/>
                <a:ext cx="62495" cy="205120"/>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6" name="545 Forma libre"/>
              <p:cNvSpPr/>
              <p:nvPr/>
            </p:nvSpPr>
            <p:spPr>
              <a:xfrm rot="10800000">
                <a:off x="6057379" y="3437972"/>
                <a:ext cx="63230" cy="235285"/>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7" name="546 Forma libre"/>
              <p:cNvSpPr/>
              <p:nvPr/>
            </p:nvSpPr>
            <p:spPr>
              <a:xfrm rot="10800000">
                <a:off x="5885129" y="3468135"/>
                <a:ext cx="75167" cy="204265"/>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8" name="547 Forma libre"/>
              <p:cNvSpPr/>
              <p:nvPr/>
            </p:nvSpPr>
            <p:spPr>
              <a:xfrm rot="10800000">
                <a:off x="5769067" y="3468135"/>
                <a:ext cx="80351" cy="204265"/>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49" name="548 Forma libre"/>
              <p:cNvSpPr/>
              <p:nvPr/>
            </p:nvSpPr>
            <p:spPr>
              <a:xfrm rot="10800000">
                <a:off x="5581582" y="3462102"/>
                <a:ext cx="62495" cy="204265"/>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50" name="549 Forma libre"/>
              <p:cNvSpPr/>
              <p:nvPr/>
            </p:nvSpPr>
            <p:spPr>
              <a:xfrm rot="10800000">
                <a:off x="5457688" y="3468135"/>
                <a:ext cx="88183" cy="204265"/>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51" name="550 Forma libre"/>
              <p:cNvSpPr/>
              <p:nvPr/>
            </p:nvSpPr>
            <p:spPr>
              <a:xfrm rot="10800000">
                <a:off x="5266286" y="3463776"/>
                <a:ext cx="88379" cy="208624"/>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552" name="551 Forma libre"/>
              <p:cNvSpPr/>
              <p:nvPr/>
            </p:nvSpPr>
            <p:spPr>
              <a:xfrm rot="10800000">
                <a:off x="5170903" y="3443148"/>
                <a:ext cx="53567" cy="229252"/>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grpSp>
      <p:sp>
        <p:nvSpPr>
          <p:cNvPr id="680" name="679 Elipse"/>
          <p:cNvSpPr/>
          <p:nvPr/>
        </p:nvSpPr>
        <p:spPr>
          <a:xfrm>
            <a:off x="6384804" y="3831258"/>
            <a:ext cx="442484" cy="52293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grpSp>
        <p:nvGrpSpPr>
          <p:cNvPr id="754" name="753 Grupo"/>
          <p:cNvGrpSpPr/>
          <p:nvPr/>
        </p:nvGrpSpPr>
        <p:grpSpPr>
          <a:xfrm>
            <a:off x="5821643" y="458314"/>
            <a:ext cx="1327451" cy="356010"/>
            <a:chOff x="3209915" y="1589056"/>
            <a:chExt cx="2714644" cy="1071570"/>
          </a:xfrm>
        </p:grpSpPr>
        <p:sp>
          <p:nvSpPr>
            <p:cNvPr id="755" name="754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56" name="755 CuadroTexto"/>
            <p:cNvSpPr txBox="1"/>
            <p:nvPr/>
          </p:nvSpPr>
          <p:spPr>
            <a:xfrm>
              <a:off x="3281353" y="1692008"/>
              <a:ext cx="2571768" cy="747673"/>
            </a:xfrm>
            <a:prstGeom prst="rect">
              <a:avLst/>
            </a:prstGeom>
            <a:noFill/>
          </p:spPr>
          <p:txBody>
            <a:bodyPr wrap="square" rtlCol="0">
              <a:spAutoFit/>
            </a:bodyPr>
            <a:lstStyle/>
            <a:p>
              <a:pPr algn="ctr"/>
              <a:r>
                <a:rPr lang="es-MX" sz="1014" b="1" dirty="0"/>
                <a:t>Triglicérido</a:t>
              </a:r>
            </a:p>
          </p:txBody>
        </p:sp>
      </p:grpSp>
      <p:grpSp>
        <p:nvGrpSpPr>
          <p:cNvPr id="757" name="756 Grupo"/>
          <p:cNvGrpSpPr/>
          <p:nvPr/>
        </p:nvGrpSpPr>
        <p:grpSpPr>
          <a:xfrm>
            <a:off x="9039705" y="492518"/>
            <a:ext cx="965419" cy="362032"/>
            <a:chOff x="3209915" y="1589056"/>
            <a:chExt cx="2714644" cy="1071570"/>
          </a:xfrm>
        </p:grpSpPr>
        <p:sp>
          <p:nvSpPr>
            <p:cNvPr id="758" name="757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59" name="758 CuadroTexto"/>
            <p:cNvSpPr txBox="1"/>
            <p:nvPr/>
          </p:nvSpPr>
          <p:spPr>
            <a:xfrm>
              <a:off x="3281354" y="1708120"/>
              <a:ext cx="2571769" cy="735236"/>
            </a:xfrm>
            <a:prstGeom prst="rect">
              <a:avLst/>
            </a:prstGeom>
            <a:noFill/>
          </p:spPr>
          <p:txBody>
            <a:bodyPr wrap="square" rtlCol="0">
              <a:spAutoFit/>
            </a:bodyPr>
            <a:lstStyle/>
            <a:p>
              <a:pPr algn="ctr"/>
              <a:r>
                <a:rPr lang="es-MX" sz="1014" b="1" dirty="0"/>
                <a:t>Glicerol</a:t>
              </a:r>
            </a:p>
          </p:txBody>
        </p:sp>
      </p:grpSp>
      <p:grpSp>
        <p:nvGrpSpPr>
          <p:cNvPr id="760" name="759 Grupo"/>
          <p:cNvGrpSpPr/>
          <p:nvPr/>
        </p:nvGrpSpPr>
        <p:grpSpPr>
          <a:xfrm>
            <a:off x="5706328" y="1297034"/>
            <a:ext cx="1724346" cy="442484"/>
            <a:chOff x="3209915" y="1491641"/>
            <a:chExt cx="2714644" cy="1071570"/>
          </a:xfrm>
        </p:grpSpPr>
        <p:sp>
          <p:nvSpPr>
            <p:cNvPr id="761" name="760 Rectángulo redondeado"/>
            <p:cNvSpPr/>
            <p:nvPr/>
          </p:nvSpPr>
          <p:spPr>
            <a:xfrm>
              <a:off x="3209915" y="1491641"/>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62" name="761 CuadroTexto"/>
            <p:cNvSpPr txBox="1"/>
            <p:nvPr/>
          </p:nvSpPr>
          <p:spPr>
            <a:xfrm>
              <a:off x="3281354" y="1665598"/>
              <a:ext cx="2571768" cy="601556"/>
            </a:xfrm>
            <a:prstGeom prst="rect">
              <a:avLst/>
            </a:prstGeom>
            <a:noFill/>
          </p:spPr>
          <p:txBody>
            <a:bodyPr wrap="square" rtlCol="0">
              <a:spAutoFit/>
            </a:bodyPr>
            <a:lstStyle/>
            <a:p>
              <a:pPr algn="ctr"/>
              <a:r>
                <a:rPr lang="es-MX" sz="1014" b="1" dirty="0"/>
                <a:t>Ácidos grasos libres</a:t>
              </a:r>
            </a:p>
          </p:txBody>
        </p:sp>
      </p:grpSp>
      <p:sp>
        <p:nvSpPr>
          <p:cNvPr id="763" name="762 Elipse"/>
          <p:cNvSpPr/>
          <p:nvPr/>
        </p:nvSpPr>
        <p:spPr>
          <a:xfrm>
            <a:off x="7712254" y="4796676"/>
            <a:ext cx="442484" cy="52293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66" name="765 Rectángulo"/>
          <p:cNvSpPr/>
          <p:nvPr/>
        </p:nvSpPr>
        <p:spPr>
          <a:xfrm>
            <a:off x="10564205" y="0"/>
            <a:ext cx="202711" cy="23026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sz="1014"/>
          </a:p>
        </p:txBody>
      </p:sp>
      <p:grpSp>
        <p:nvGrpSpPr>
          <p:cNvPr id="819" name="818 Grupo"/>
          <p:cNvGrpSpPr/>
          <p:nvPr/>
        </p:nvGrpSpPr>
        <p:grpSpPr>
          <a:xfrm>
            <a:off x="6947965" y="4112838"/>
            <a:ext cx="844741" cy="884967"/>
            <a:chOff x="2352659" y="7304096"/>
            <a:chExt cx="1500198" cy="1571636"/>
          </a:xfrm>
          <a:solidFill>
            <a:schemeClr val="accent6"/>
          </a:solidFill>
        </p:grpSpPr>
        <p:sp>
          <p:nvSpPr>
            <p:cNvPr id="764" name="763 Elipse"/>
            <p:cNvSpPr/>
            <p:nvPr/>
          </p:nvSpPr>
          <p:spPr>
            <a:xfrm>
              <a:off x="2352659" y="7304096"/>
              <a:ext cx="642942" cy="157163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65" name="764 Elipse"/>
            <p:cNvSpPr/>
            <p:nvPr/>
          </p:nvSpPr>
          <p:spPr>
            <a:xfrm>
              <a:off x="3209915" y="7304096"/>
              <a:ext cx="642942" cy="157163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grpSp>
      <p:sp>
        <p:nvSpPr>
          <p:cNvPr id="772" name="771 Rectángulo"/>
          <p:cNvSpPr/>
          <p:nvPr/>
        </p:nvSpPr>
        <p:spPr>
          <a:xfrm>
            <a:off x="10365574" y="2825613"/>
            <a:ext cx="202711" cy="14481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sz="1014"/>
          </a:p>
        </p:txBody>
      </p:sp>
      <p:sp>
        <p:nvSpPr>
          <p:cNvPr id="773" name="772 Rectángulo"/>
          <p:cNvSpPr/>
          <p:nvPr/>
        </p:nvSpPr>
        <p:spPr>
          <a:xfrm>
            <a:off x="10566703" y="2302678"/>
            <a:ext cx="202711" cy="4555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sz="1014"/>
          </a:p>
        </p:txBody>
      </p:sp>
      <p:sp>
        <p:nvSpPr>
          <p:cNvPr id="774" name="773 Rectángulo"/>
          <p:cNvSpPr/>
          <p:nvPr/>
        </p:nvSpPr>
        <p:spPr>
          <a:xfrm>
            <a:off x="10367156" y="4836902"/>
            <a:ext cx="202711" cy="202109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sz="1014"/>
          </a:p>
        </p:txBody>
      </p:sp>
      <p:sp>
        <p:nvSpPr>
          <p:cNvPr id="775" name="774 CuadroTexto"/>
          <p:cNvSpPr txBox="1"/>
          <p:nvPr/>
        </p:nvSpPr>
        <p:spPr>
          <a:xfrm>
            <a:off x="10286597" y="4830888"/>
            <a:ext cx="323294" cy="2027112"/>
          </a:xfrm>
          <a:prstGeom prst="rect">
            <a:avLst/>
          </a:prstGeom>
          <a:noFill/>
        </p:spPr>
        <p:txBody>
          <a:bodyPr vert="vert270" wrap="square" rtlCol="0" anchor="ctr">
            <a:spAutoFit/>
          </a:bodyPr>
          <a:lstStyle/>
          <a:p>
            <a:pPr algn="ctr"/>
            <a:r>
              <a:rPr lang="es-MX" sz="901" b="1" dirty="0"/>
              <a:t>Matriz Mitocondrial</a:t>
            </a:r>
          </a:p>
        </p:txBody>
      </p:sp>
      <p:sp>
        <p:nvSpPr>
          <p:cNvPr id="776" name="775 CuadroTexto"/>
          <p:cNvSpPr txBox="1"/>
          <p:nvPr/>
        </p:nvSpPr>
        <p:spPr>
          <a:xfrm>
            <a:off x="10286597" y="2825613"/>
            <a:ext cx="323294" cy="1463951"/>
          </a:xfrm>
          <a:prstGeom prst="rect">
            <a:avLst/>
          </a:prstGeom>
          <a:noFill/>
        </p:spPr>
        <p:txBody>
          <a:bodyPr vert="vert270" wrap="square" rtlCol="0" anchor="ctr">
            <a:spAutoFit/>
          </a:bodyPr>
          <a:lstStyle/>
          <a:p>
            <a:pPr algn="ctr"/>
            <a:r>
              <a:rPr lang="es-MX" sz="901" b="1" dirty="0"/>
              <a:t>Espacio </a:t>
            </a:r>
            <a:r>
              <a:rPr lang="es-MX" sz="901" b="1" dirty="0" err="1"/>
              <a:t>Intermembranal</a:t>
            </a:r>
            <a:endParaRPr lang="es-MX" sz="901" b="1" dirty="0"/>
          </a:p>
        </p:txBody>
      </p:sp>
      <p:sp>
        <p:nvSpPr>
          <p:cNvPr id="777" name="776 CuadroTexto"/>
          <p:cNvSpPr txBox="1"/>
          <p:nvPr/>
        </p:nvSpPr>
        <p:spPr>
          <a:xfrm>
            <a:off x="10483754" y="2303080"/>
            <a:ext cx="323294" cy="4554920"/>
          </a:xfrm>
          <a:prstGeom prst="rect">
            <a:avLst/>
          </a:prstGeom>
          <a:noFill/>
        </p:spPr>
        <p:txBody>
          <a:bodyPr vert="vert270" wrap="square" rtlCol="0" anchor="ctr">
            <a:spAutoFit/>
          </a:bodyPr>
          <a:lstStyle/>
          <a:p>
            <a:pPr algn="ctr"/>
            <a:r>
              <a:rPr lang="es-MX" sz="901" b="1" dirty="0"/>
              <a:t>Mitocondria</a:t>
            </a:r>
          </a:p>
        </p:txBody>
      </p:sp>
      <p:sp>
        <p:nvSpPr>
          <p:cNvPr id="779" name="778 CuadroTexto"/>
          <p:cNvSpPr txBox="1"/>
          <p:nvPr/>
        </p:nvSpPr>
        <p:spPr>
          <a:xfrm>
            <a:off x="10483754" y="0"/>
            <a:ext cx="323294" cy="2318501"/>
          </a:xfrm>
          <a:prstGeom prst="rect">
            <a:avLst/>
          </a:prstGeom>
          <a:noFill/>
        </p:spPr>
        <p:txBody>
          <a:bodyPr vert="vert270" wrap="square" rtlCol="0" anchor="ctr">
            <a:spAutoFit/>
          </a:bodyPr>
          <a:lstStyle/>
          <a:p>
            <a:pPr algn="ctr"/>
            <a:r>
              <a:rPr lang="es-MX" sz="901" b="1" dirty="0"/>
              <a:t>Citoplasma</a:t>
            </a:r>
          </a:p>
        </p:txBody>
      </p:sp>
      <p:cxnSp>
        <p:nvCxnSpPr>
          <p:cNvPr id="781" name="780 Conector recto de flecha"/>
          <p:cNvCxnSpPr>
            <a:stCxn id="755" idx="3"/>
            <a:endCxn id="758" idx="1"/>
          </p:cNvCxnSpPr>
          <p:nvPr/>
        </p:nvCxnSpPr>
        <p:spPr>
          <a:xfrm>
            <a:off x="7149094" y="636320"/>
            <a:ext cx="1890612" cy="37215"/>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794" name="793 Conector curvado"/>
          <p:cNvCxnSpPr>
            <a:stCxn id="755" idx="3"/>
            <a:endCxn id="761" idx="3"/>
          </p:cNvCxnSpPr>
          <p:nvPr/>
        </p:nvCxnSpPr>
        <p:spPr>
          <a:xfrm>
            <a:off x="7149094" y="636320"/>
            <a:ext cx="281580" cy="881956"/>
          </a:xfrm>
          <a:prstGeom prst="curvedConnector3">
            <a:avLst>
              <a:gd name="adj1" fmla="val 342216"/>
            </a:avLst>
          </a:prstGeom>
          <a:ln>
            <a:tailEnd type="arrow"/>
          </a:ln>
        </p:spPr>
        <p:style>
          <a:lnRef idx="3">
            <a:schemeClr val="accent5"/>
          </a:lnRef>
          <a:fillRef idx="0">
            <a:schemeClr val="accent5"/>
          </a:fillRef>
          <a:effectRef idx="2">
            <a:schemeClr val="accent5"/>
          </a:effectRef>
          <a:fontRef idx="minor">
            <a:schemeClr val="tx1"/>
          </a:fontRef>
        </p:style>
      </p:cxnSp>
      <p:grpSp>
        <p:nvGrpSpPr>
          <p:cNvPr id="797" name="796 Grupo"/>
          <p:cNvGrpSpPr/>
          <p:nvPr/>
        </p:nvGrpSpPr>
        <p:grpSpPr>
          <a:xfrm>
            <a:off x="9039706" y="2021098"/>
            <a:ext cx="1005644" cy="248401"/>
            <a:chOff x="3209915" y="1564705"/>
            <a:chExt cx="2714644" cy="1127915"/>
          </a:xfrm>
        </p:grpSpPr>
        <p:sp>
          <p:nvSpPr>
            <p:cNvPr id="798" name="797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799" name="798 CuadroTexto"/>
            <p:cNvSpPr txBox="1"/>
            <p:nvPr/>
          </p:nvSpPr>
          <p:spPr>
            <a:xfrm>
              <a:off x="3281352" y="1564705"/>
              <a:ext cx="2571770" cy="1127915"/>
            </a:xfrm>
            <a:prstGeom prst="rect">
              <a:avLst/>
            </a:prstGeom>
            <a:noFill/>
          </p:spPr>
          <p:txBody>
            <a:bodyPr wrap="square" rtlCol="0">
              <a:spAutoFit/>
            </a:bodyPr>
            <a:lstStyle/>
            <a:p>
              <a:pPr algn="ctr"/>
              <a:r>
                <a:rPr lang="es-MX" sz="1014" b="1" dirty="0"/>
                <a:t>Piruvato</a:t>
              </a:r>
            </a:p>
          </p:txBody>
        </p:sp>
      </p:grpSp>
      <p:cxnSp>
        <p:nvCxnSpPr>
          <p:cNvPr id="805" name="804 Conector recto de flecha"/>
          <p:cNvCxnSpPr>
            <a:stCxn id="758" idx="2"/>
            <a:endCxn id="798" idx="0"/>
          </p:cNvCxnSpPr>
          <p:nvPr/>
        </p:nvCxnSpPr>
        <p:spPr>
          <a:xfrm rot="16200000" flipH="1">
            <a:off x="8946516" y="1430449"/>
            <a:ext cx="1171910" cy="2011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01" name="800 CuadroTexto"/>
          <p:cNvSpPr txBox="1"/>
          <p:nvPr/>
        </p:nvSpPr>
        <p:spPr>
          <a:xfrm>
            <a:off x="9039705" y="1669560"/>
            <a:ext cx="1005447" cy="2309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901" b="1" dirty="0"/>
              <a:t>GA3P</a:t>
            </a:r>
          </a:p>
        </p:txBody>
      </p:sp>
      <p:sp>
        <p:nvSpPr>
          <p:cNvPr id="803" name="802 CuadroTexto"/>
          <p:cNvSpPr txBox="1"/>
          <p:nvPr/>
        </p:nvSpPr>
        <p:spPr>
          <a:xfrm>
            <a:off x="9039705" y="1347754"/>
            <a:ext cx="1005447" cy="2309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901" b="1" dirty="0"/>
              <a:t>DHAP</a:t>
            </a:r>
          </a:p>
        </p:txBody>
      </p:sp>
      <p:sp>
        <p:nvSpPr>
          <p:cNvPr id="802" name="801 CuadroTexto"/>
          <p:cNvSpPr txBox="1"/>
          <p:nvPr/>
        </p:nvSpPr>
        <p:spPr>
          <a:xfrm>
            <a:off x="9039705" y="1025947"/>
            <a:ext cx="1005447" cy="2309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901" b="1" dirty="0"/>
              <a:t>Fosfoglicerol</a:t>
            </a:r>
          </a:p>
        </p:txBody>
      </p:sp>
      <p:grpSp>
        <p:nvGrpSpPr>
          <p:cNvPr id="809" name="808 Grupo"/>
          <p:cNvGrpSpPr/>
          <p:nvPr/>
        </p:nvGrpSpPr>
        <p:grpSpPr>
          <a:xfrm>
            <a:off x="6264127" y="2423355"/>
            <a:ext cx="683838" cy="248401"/>
            <a:chOff x="3209915" y="1564705"/>
            <a:chExt cx="2714644" cy="1127915"/>
          </a:xfrm>
        </p:grpSpPr>
        <p:sp>
          <p:nvSpPr>
            <p:cNvPr id="810" name="809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11" name="810 CuadroTexto"/>
            <p:cNvSpPr txBox="1"/>
            <p:nvPr/>
          </p:nvSpPr>
          <p:spPr>
            <a:xfrm>
              <a:off x="3281354" y="1564705"/>
              <a:ext cx="2571770" cy="1127915"/>
            </a:xfrm>
            <a:prstGeom prst="rect">
              <a:avLst/>
            </a:prstGeom>
            <a:noFill/>
          </p:spPr>
          <p:txBody>
            <a:bodyPr wrap="square" rtlCol="0">
              <a:spAutoFit/>
            </a:bodyPr>
            <a:lstStyle/>
            <a:p>
              <a:pPr algn="ctr"/>
              <a:r>
                <a:rPr lang="es-MX" sz="1014" b="1" dirty="0"/>
                <a:t>Micela</a:t>
              </a:r>
            </a:p>
          </p:txBody>
        </p:sp>
      </p:grpSp>
      <p:cxnSp>
        <p:nvCxnSpPr>
          <p:cNvPr id="813" name="812 Conector recto de flecha"/>
          <p:cNvCxnSpPr>
            <a:stCxn id="761" idx="2"/>
            <a:endCxn id="811" idx="0"/>
          </p:cNvCxnSpPr>
          <p:nvPr/>
        </p:nvCxnSpPr>
        <p:spPr>
          <a:xfrm>
            <a:off x="6568501" y="1739518"/>
            <a:ext cx="37546" cy="6838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814" name="813 Grupo"/>
          <p:cNvGrpSpPr/>
          <p:nvPr/>
        </p:nvGrpSpPr>
        <p:grpSpPr>
          <a:xfrm>
            <a:off x="9120157" y="5038031"/>
            <a:ext cx="1005644" cy="248401"/>
            <a:chOff x="3209915" y="1564705"/>
            <a:chExt cx="2714644" cy="1127915"/>
          </a:xfrm>
        </p:grpSpPr>
        <p:sp>
          <p:nvSpPr>
            <p:cNvPr id="815" name="814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16" name="815 CuadroTexto"/>
            <p:cNvSpPr txBox="1"/>
            <p:nvPr/>
          </p:nvSpPr>
          <p:spPr>
            <a:xfrm>
              <a:off x="3281352" y="1564705"/>
              <a:ext cx="2571770" cy="1127915"/>
            </a:xfrm>
            <a:prstGeom prst="rect">
              <a:avLst/>
            </a:prstGeom>
            <a:noFill/>
          </p:spPr>
          <p:txBody>
            <a:bodyPr wrap="square" rtlCol="0">
              <a:spAutoFit/>
            </a:bodyPr>
            <a:lstStyle/>
            <a:p>
              <a:pPr algn="ctr"/>
              <a:r>
                <a:rPr lang="es-MX" sz="1014" b="1" dirty="0"/>
                <a:t>Acetil CoA</a:t>
              </a:r>
            </a:p>
          </p:txBody>
        </p:sp>
      </p:grpSp>
      <p:cxnSp>
        <p:nvCxnSpPr>
          <p:cNvPr id="818" name="817 Conector recto de flecha"/>
          <p:cNvCxnSpPr>
            <a:stCxn id="799" idx="2"/>
            <a:endCxn id="816" idx="0"/>
          </p:cNvCxnSpPr>
          <p:nvPr/>
        </p:nvCxnSpPr>
        <p:spPr>
          <a:xfrm>
            <a:off x="9542528" y="2269499"/>
            <a:ext cx="80451" cy="27685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nvGrpSpPr>
          <p:cNvPr id="834" name="833 Grupo"/>
          <p:cNvGrpSpPr/>
          <p:nvPr/>
        </p:nvGrpSpPr>
        <p:grpSpPr>
          <a:xfrm>
            <a:off x="5741191" y="3032105"/>
            <a:ext cx="810845" cy="243565"/>
            <a:chOff x="3209915" y="1589056"/>
            <a:chExt cx="2714644" cy="1105957"/>
          </a:xfrm>
        </p:grpSpPr>
        <p:sp>
          <p:nvSpPr>
            <p:cNvPr id="835" name="834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26"/>
            </a:p>
          </p:txBody>
        </p:sp>
        <p:sp>
          <p:nvSpPr>
            <p:cNvPr id="836" name="835 CuadroTexto"/>
            <p:cNvSpPr txBox="1"/>
            <p:nvPr/>
          </p:nvSpPr>
          <p:spPr>
            <a:xfrm>
              <a:off x="3281353" y="1646287"/>
              <a:ext cx="2571768" cy="1048726"/>
            </a:xfrm>
            <a:prstGeom prst="rect">
              <a:avLst/>
            </a:prstGeom>
            <a:noFill/>
          </p:spPr>
          <p:txBody>
            <a:bodyPr wrap="square" rtlCol="0">
              <a:spAutoFit/>
            </a:bodyPr>
            <a:lstStyle/>
            <a:p>
              <a:pPr algn="ctr"/>
              <a:r>
                <a:rPr lang="es-MX" sz="901" b="1" dirty="0"/>
                <a:t>Ácido Graso</a:t>
              </a:r>
            </a:p>
          </p:txBody>
        </p:sp>
      </p:grpSp>
      <p:sp>
        <p:nvSpPr>
          <p:cNvPr id="837" name="836 Conector"/>
          <p:cNvSpPr/>
          <p:nvPr/>
        </p:nvSpPr>
        <p:spPr>
          <a:xfrm>
            <a:off x="9425718" y="2302678"/>
            <a:ext cx="189880" cy="1227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38" name="837 Conector"/>
          <p:cNvSpPr/>
          <p:nvPr/>
        </p:nvSpPr>
        <p:spPr>
          <a:xfrm>
            <a:off x="9614115" y="2302678"/>
            <a:ext cx="189880" cy="1227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39" name="838 Forma libre"/>
          <p:cNvSpPr/>
          <p:nvPr/>
        </p:nvSpPr>
        <p:spPr>
          <a:xfrm>
            <a:off x="9452657" y="2458887"/>
            <a:ext cx="55516" cy="125372"/>
          </a:xfrm>
          <a:custGeom>
            <a:avLst/>
            <a:gdLst>
              <a:gd name="connsiteX0" fmla="*/ 80627 w 105254"/>
              <a:gd name="connsiteY0" fmla="*/ 0 h 367682"/>
              <a:gd name="connsiteX1" fmla="*/ 38097 w 105254"/>
              <a:gd name="connsiteY1" fmla="*/ 10632 h 367682"/>
              <a:gd name="connsiteX2" fmla="*/ 6199 w 105254"/>
              <a:gd name="connsiteY2" fmla="*/ 21265 h 367682"/>
              <a:gd name="connsiteX3" fmla="*/ 16832 w 105254"/>
              <a:gd name="connsiteY3" fmla="*/ 106325 h 367682"/>
              <a:gd name="connsiteX4" fmla="*/ 48729 w 105254"/>
              <a:gd name="connsiteY4" fmla="*/ 170121 h 367682"/>
              <a:gd name="connsiteX5" fmla="*/ 69995 w 105254"/>
              <a:gd name="connsiteY5" fmla="*/ 191386 h 367682"/>
              <a:gd name="connsiteX6" fmla="*/ 91260 w 105254"/>
              <a:gd name="connsiteY6" fmla="*/ 297711 h 367682"/>
              <a:gd name="connsiteX7" fmla="*/ 101892 w 105254"/>
              <a:gd name="connsiteY7" fmla="*/ 361507 h 36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54" h="367682">
                <a:moveTo>
                  <a:pt x="80627" y="0"/>
                </a:moveTo>
                <a:cubicBezTo>
                  <a:pt x="66450" y="3544"/>
                  <a:pt x="52148" y="6618"/>
                  <a:pt x="38097" y="10632"/>
                </a:cubicBezTo>
                <a:cubicBezTo>
                  <a:pt x="27320" y="13711"/>
                  <a:pt x="8630" y="10324"/>
                  <a:pt x="6199" y="21265"/>
                </a:cubicBezTo>
                <a:cubicBezTo>
                  <a:pt x="0" y="49159"/>
                  <a:pt x="11721" y="78212"/>
                  <a:pt x="16832" y="106325"/>
                </a:cubicBezTo>
                <a:cubicBezTo>
                  <a:pt x="21456" y="131759"/>
                  <a:pt x="32704" y="150090"/>
                  <a:pt x="48729" y="170121"/>
                </a:cubicBezTo>
                <a:cubicBezTo>
                  <a:pt x="54991" y="177949"/>
                  <a:pt x="62906" y="184298"/>
                  <a:pt x="69995" y="191386"/>
                </a:cubicBezTo>
                <a:cubicBezTo>
                  <a:pt x="94015" y="263451"/>
                  <a:pt x="66825" y="175536"/>
                  <a:pt x="91260" y="297711"/>
                </a:cubicBezTo>
                <a:cubicBezTo>
                  <a:pt x="105254" y="367682"/>
                  <a:pt x="101892" y="291852"/>
                  <a:pt x="101892" y="36150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0" name="839 Forma libre"/>
          <p:cNvSpPr/>
          <p:nvPr/>
        </p:nvSpPr>
        <p:spPr>
          <a:xfrm>
            <a:off x="9534440" y="2424473"/>
            <a:ext cx="33648" cy="137769"/>
          </a:xfrm>
          <a:custGeom>
            <a:avLst/>
            <a:gdLst>
              <a:gd name="connsiteX0" fmla="*/ 0 w 63795"/>
              <a:gd name="connsiteY0" fmla="*/ 0 h 404037"/>
              <a:gd name="connsiteX1" fmla="*/ 21265 w 63795"/>
              <a:gd name="connsiteY1" fmla="*/ 63795 h 404037"/>
              <a:gd name="connsiteX2" fmla="*/ 31898 w 63795"/>
              <a:gd name="connsiteY2" fmla="*/ 95693 h 404037"/>
              <a:gd name="connsiteX3" fmla="*/ 53163 w 63795"/>
              <a:gd name="connsiteY3" fmla="*/ 382772 h 404037"/>
              <a:gd name="connsiteX4" fmla="*/ 63795 w 63795"/>
              <a:gd name="connsiteY4" fmla="*/ 404037 h 40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5" h="404037">
                <a:moveTo>
                  <a:pt x="0" y="0"/>
                </a:moveTo>
                <a:lnTo>
                  <a:pt x="21265" y="63795"/>
                </a:lnTo>
                <a:lnTo>
                  <a:pt x="31898" y="95693"/>
                </a:lnTo>
                <a:cubicBezTo>
                  <a:pt x="34673" y="159528"/>
                  <a:pt x="24261" y="296065"/>
                  <a:pt x="53163" y="382772"/>
                </a:cubicBezTo>
                <a:cubicBezTo>
                  <a:pt x="55669" y="390290"/>
                  <a:pt x="60251" y="396949"/>
                  <a:pt x="63795" y="404037"/>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1" name="840 Forma libre"/>
          <p:cNvSpPr/>
          <p:nvPr/>
        </p:nvSpPr>
        <p:spPr>
          <a:xfrm>
            <a:off x="9652210" y="2428099"/>
            <a:ext cx="39257" cy="123267"/>
          </a:xfrm>
          <a:custGeom>
            <a:avLst/>
            <a:gdLst>
              <a:gd name="connsiteX0" fmla="*/ 42530 w 74428"/>
              <a:gd name="connsiteY0" fmla="*/ 0 h 361507"/>
              <a:gd name="connsiteX1" fmla="*/ 0 w 74428"/>
              <a:gd name="connsiteY1" fmla="*/ 95693 h 361507"/>
              <a:gd name="connsiteX2" fmla="*/ 10632 w 74428"/>
              <a:gd name="connsiteY2" fmla="*/ 202019 h 361507"/>
              <a:gd name="connsiteX3" fmla="*/ 53163 w 74428"/>
              <a:gd name="connsiteY3" fmla="*/ 265814 h 361507"/>
              <a:gd name="connsiteX4" fmla="*/ 74428 w 74428"/>
              <a:gd name="connsiteY4" fmla="*/ 297712 h 361507"/>
              <a:gd name="connsiteX5" fmla="*/ 63795 w 74428"/>
              <a:gd name="connsiteY5"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8" h="361507">
                <a:moveTo>
                  <a:pt x="42530" y="0"/>
                </a:moveTo>
                <a:cubicBezTo>
                  <a:pt x="17224" y="75919"/>
                  <a:pt x="33699" y="45145"/>
                  <a:pt x="0" y="95693"/>
                </a:cubicBezTo>
                <a:cubicBezTo>
                  <a:pt x="3544" y="131135"/>
                  <a:pt x="8" y="168022"/>
                  <a:pt x="10632" y="202019"/>
                </a:cubicBezTo>
                <a:cubicBezTo>
                  <a:pt x="18255" y="226413"/>
                  <a:pt x="38986" y="244549"/>
                  <a:pt x="53163" y="265814"/>
                </a:cubicBezTo>
                <a:lnTo>
                  <a:pt x="74428" y="297712"/>
                </a:lnTo>
                <a:lnTo>
                  <a:pt x="63795" y="361507"/>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2" name="841 Forma libre"/>
          <p:cNvSpPr/>
          <p:nvPr/>
        </p:nvSpPr>
        <p:spPr>
          <a:xfrm>
            <a:off x="9725115" y="2424473"/>
            <a:ext cx="39718" cy="141394"/>
          </a:xfrm>
          <a:custGeom>
            <a:avLst/>
            <a:gdLst>
              <a:gd name="connsiteX0" fmla="*/ 0 w 75304"/>
              <a:gd name="connsiteY0" fmla="*/ 0 h 414670"/>
              <a:gd name="connsiteX1" fmla="*/ 53163 w 75304"/>
              <a:gd name="connsiteY1" fmla="*/ 74428 h 414670"/>
              <a:gd name="connsiteX2" fmla="*/ 53163 w 75304"/>
              <a:gd name="connsiteY2" fmla="*/ 287079 h 414670"/>
              <a:gd name="connsiteX3" fmla="*/ 31898 w 75304"/>
              <a:gd name="connsiteY3" fmla="*/ 350874 h 414670"/>
              <a:gd name="connsiteX4" fmla="*/ 21265 w 75304"/>
              <a:gd name="connsiteY4" fmla="*/ 382772 h 414670"/>
              <a:gd name="connsiteX5" fmla="*/ 21265 w 75304"/>
              <a:gd name="connsiteY5" fmla="*/ 414670 h 4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4" h="414670">
                <a:moveTo>
                  <a:pt x="0" y="0"/>
                </a:moveTo>
                <a:cubicBezTo>
                  <a:pt x="24809" y="74428"/>
                  <a:pt x="0" y="56706"/>
                  <a:pt x="53163" y="74428"/>
                </a:cubicBezTo>
                <a:cubicBezTo>
                  <a:pt x="75304" y="162997"/>
                  <a:pt x="73534" y="137686"/>
                  <a:pt x="53163" y="287079"/>
                </a:cubicBezTo>
                <a:cubicBezTo>
                  <a:pt x="50134" y="309289"/>
                  <a:pt x="38986" y="329609"/>
                  <a:pt x="31898" y="350874"/>
                </a:cubicBezTo>
                <a:cubicBezTo>
                  <a:pt x="28354" y="361507"/>
                  <a:pt x="21265" y="371564"/>
                  <a:pt x="21265" y="382772"/>
                </a:cubicBezTo>
                <a:lnTo>
                  <a:pt x="21265" y="414670"/>
                </a:ln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3" name="842 Conector"/>
          <p:cNvSpPr/>
          <p:nvPr/>
        </p:nvSpPr>
        <p:spPr>
          <a:xfrm rot="10800000">
            <a:off x="9425718" y="2686703"/>
            <a:ext cx="189880" cy="1227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44" name="843 Conector"/>
          <p:cNvSpPr/>
          <p:nvPr/>
        </p:nvSpPr>
        <p:spPr>
          <a:xfrm rot="10800000">
            <a:off x="9614115" y="2686703"/>
            <a:ext cx="189880" cy="1227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845" name="844 Forma libre"/>
          <p:cNvSpPr/>
          <p:nvPr/>
        </p:nvSpPr>
        <p:spPr>
          <a:xfrm rot="10800000">
            <a:off x="9719099" y="2565424"/>
            <a:ext cx="47217" cy="122753"/>
          </a:xfrm>
          <a:custGeom>
            <a:avLst/>
            <a:gdLst>
              <a:gd name="connsiteX0" fmla="*/ 215448 w 215448"/>
              <a:gd name="connsiteY0" fmla="*/ 0 h 584791"/>
              <a:gd name="connsiteX1" fmla="*/ 119755 w 215448"/>
              <a:gd name="connsiteY1" fmla="*/ 63795 h 584791"/>
              <a:gd name="connsiteX2" fmla="*/ 87857 w 215448"/>
              <a:gd name="connsiteY2" fmla="*/ 85060 h 584791"/>
              <a:gd name="connsiteX3" fmla="*/ 55959 w 215448"/>
              <a:gd name="connsiteY3" fmla="*/ 95693 h 584791"/>
              <a:gd name="connsiteX4" fmla="*/ 24062 w 215448"/>
              <a:gd name="connsiteY4" fmla="*/ 191386 h 584791"/>
              <a:gd name="connsiteX5" fmla="*/ 45327 w 215448"/>
              <a:gd name="connsiteY5" fmla="*/ 223284 h 584791"/>
              <a:gd name="connsiteX6" fmla="*/ 87857 w 215448"/>
              <a:gd name="connsiteY6" fmla="*/ 265814 h 584791"/>
              <a:gd name="connsiteX7" fmla="*/ 141020 w 215448"/>
              <a:gd name="connsiteY7" fmla="*/ 361507 h 584791"/>
              <a:gd name="connsiteX8" fmla="*/ 183550 w 215448"/>
              <a:gd name="connsiteY8" fmla="*/ 414670 h 584791"/>
              <a:gd name="connsiteX9" fmla="*/ 204815 w 215448"/>
              <a:gd name="connsiteY9" fmla="*/ 478465 h 584791"/>
              <a:gd name="connsiteX10" fmla="*/ 183550 w 215448"/>
              <a:gd name="connsiteY10" fmla="*/ 584791 h 5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48" h="584791">
                <a:moveTo>
                  <a:pt x="215448" y="0"/>
                </a:moveTo>
                <a:lnTo>
                  <a:pt x="119755" y="63795"/>
                </a:lnTo>
                <a:cubicBezTo>
                  <a:pt x="109122" y="70883"/>
                  <a:pt x="99980" y="81019"/>
                  <a:pt x="87857" y="85060"/>
                </a:cubicBezTo>
                <a:lnTo>
                  <a:pt x="55959" y="95693"/>
                </a:lnTo>
                <a:cubicBezTo>
                  <a:pt x="19404" y="150525"/>
                  <a:pt x="0" y="143262"/>
                  <a:pt x="24062" y="191386"/>
                </a:cubicBezTo>
                <a:cubicBezTo>
                  <a:pt x="29777" y="202816"/>
                  <a:pt x="38239" y="212651"/>
                  <a:pt x="45327" y="223284"/>
                </a:cubicBezTo>
                <a:cubicBezTo>
                  <a:pt x="73678" y="308341"/>
                  <a:pt x="31151" y="209108"/>
                  <a:pt x="87857" y="265814"/>
                </a:cubicBezTo>
                <a:cubicBezTo>
                  <a:pt x="154905" y="332862"/>
                  <a:pt x="114279" y="308026"/>
                  <a:pt x="141020" y="361507"/>
                </a:cubicBezTo>
                <a:cubicBezTo>
                  <a:pt x="154432" y="388331"/>
                  <a:pt x="163772" y="394891"/>
                  <a:pt x="183550" y="414670"/>
                </a:cubicBezTo>
                <a:cubicBezTo>
                  <a:pt x="190638" y="435935"/>
                  <a:pt x="210252" y="456719"/>
                  <a:pt x="204815" y="478465"/>
                </a:cubicBezTo>
                <a:cubicBezTo>
                  <a:pt x="181831" y="570402"/>
                  <a:pt x="183550" y="534299"/>
                  <a:pt x="183550" y="584791"/>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6" name="845 Forma libre"/>
          <p:cNvSpPr/>
          <p:nvPr/>
        </p:nvSpPr>
        <p:spPr>
          <a:xfrm rot="10800000">
            <a:off x="9646194" y="2565424"/>
            <a:ext cx="50473" cy="122753"/>
          </a:xfrm>
          <a:custGeom>
            <a:avLst/>
            <a:gdLst>
              <a:gd name="connsiteX0" fmla="*/ 10632 w 95693"/>
              <a:gd name="connsiteY0" fmla="*/ 0 h 552893"/>
              <a:gd name="connsiteX1" fmla="*/ 0 w 95693"/>
              <a:gd name="connsiteY1" fmla="*/ 42530 h 552893"/>
              <a:gd name="connsiteX2" fmla="*/ 31898 w 95693"/>
              <a:gd name="connsiteY2" fmla="*/ 95693 h 552893"/>
              <a:gd name="connsiteX3" fmla="*/ 53163 w 95693"/>
              <a:gd name="connsiteY3" fmla="*/ 127591 h 552893"/>
              <a:gd name="connsiteX4" fmla="*/ 85060 w 95693"/>
              <a:gd name="connsiteY4" fmla="*/ 223284 h 552893"/>
              <a:gd name="connsiteX5" fmla="*/ 95693 w 95693"/>
              <a:gd name="connsiteY5" fmla="*/ 255181 h 552893"/>
              <a:gd name="connsiteX6" fmla="*/ 85060 w 95693"/>
              <a:gd name="connsiteY6" fmla="*/ 297711 h 552893"/>
              <a:gd name="connsiteX7" fmla="*/ 74428 w 95693"/>
              <a:gd name="connsiteY7" fmla="*/ 329609 h 552893"/>
              <a:gd name="connsiteX8" fmla="*/ 63795 w 95693"/>
              <a:gd name="connsiteY8"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 h="552893">
                <a:moveTo>
                  <a:pt x="10632" y="0"/>
                </a:moveTo>
                <a:cubicBezTo>
                  <a:pt x="7088" y="14177"/>
                  <a:pt x="0" y="27917"/>
                  <a:pt x="0" y="42530"/>
                </a:cubicBezTo>
                <a:cubicBezTo>
                  <a:pt x="0" y="74846"/>
                  <a:pt x="15052" y="74635"/>
                  <a:pt x="31898" y="95693"/>
                </a:cubicBezTo>
                <a:cubicBezTo>
                  <a:pt x="39881" y="105672"/>
                  <a:pt x="46075" y="116958"/>
                  <a:pt x="53163" y="127591"/>
                </a:cubicBezTo>
                <a:lnTo>
                  <a:pt x="85060" y="223284"/>
                </a:lnTo>
                <a:lnTo>
                  <a:pt x="95693" y="255181"/>
                </a:lnTo>
                <a:cubicBezTo>
                  <a:pt x="92149" y="269358"/>
                  <a:pt x="89074" y="283660"/>
                  <a:pt x="85060" y="297711"/>
                </a:cubicBezTo>
                <a:cubicBezTo>
                  <a:pt x="81981" y="308488"/>
                  <a:pt x="76271" y="318554"/>
                  <a:pt x="74428" y="329609"/>
                </a:cubicBezTo>
                <a:cubicBezTo>
                  <a:pt x="59098" y="421589"/>
                  <a:pt x="63795" y="454144"/>
                  <a:pt x="63795"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7" name="846 Forma libre"/>
          <p:cNvSpPr/>
          <p:nvPr/>
        </p:nvSpPr>
        <p:spPr>
          <a:xfrm rot="10800000">
            <a:off x="9528424" y="2561798"/>
            <a:ext cx="39257" cy="122753"/>
          </a:xfrm>
          <a:custGeom>
            <a:avLst/>
            <a:gdLst>
              <a:gd name="connsiteX0" fmla="*/ 53163 w 74428"/>
              <a:gd name="connsiteY0" fmla="*/ 0 h 552893"/>
              <a:gd name="connsiteX1" fmla="*/ 21265 w 74428"/>
              <a:gd name="connsiteY1" fmla="*/ 21266 h 552893"/>
              <a:gd name="connsiteX2" fmla="*/ 0 w 74428"/>
              <a:gd name="connsiteY2" fmla="*/ 85061 h 552893"/>
              <a:gd name="connsiteX3" fmla="*/ 10632 w 74428"/>
              <a:gd name="connsiteY3" fmla="*/ 223284 h 552893"/>
              <a:gd name="connsiteX4" fmla="*/ 31897 w 74428"/>
              <a:gd name="connsiteY4" fmla="*/ 287079 h 552893"/>
              <a:gd name="connsiteX5" fmla="*/ 42530 w 74428"/>
              <a:gd name="connsiteY5" fmla="*/ 329610 h 552893"/>
              <a:gd name="connsiteX6" fmla="*/ 63795 w 74428"/>
              <a:gd name="connsiteY6" fmla="*/ 393405 h 552893"/>
              <a:gd name="connsiteX7" fmla="*/ 74428 w 74428"/>
              <a:gd name="connsiteY7" fmla="*/ 446568 h 552893"/>
              <a:gd name="connsiteX8" fmla="*/ 53163 w 74428"/>
              <a:gd name="connsiteY8" fmla="*/ 542261 h 552893"/>
              <a:gd name="connsiteX9" fmla="*/ 42530 w 74428"/>
              <a:gd name="connsiteY9" fmla="*/ 552893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8" h="552893">
                <a:moveTo>
                  <a:pt x="53163" y="0"/>
                </a:moveTo>
                <a:cubicBezTo>
                  <a:pt x="42530" y="7089"/>
                  <a:pt x="28038" y="10429"/>
                  <a:pt x="21265" y="21266"/>
                </a:cubicBezTo>
                <a:cubicBezTo>
                  <a:pt x="9385" y="40274"/>
                  <a:pt x="0" y="85061"/>
                  <a:pt x="0" y="85061"/>
                </a:cubicBezTo>
                <a:cubicBezTo>
                  <a:pt x="3544" y="131135"/>
                  <a:pt x="3425" y="177639"/>
                  <a:pt x="10632" y="223284"/>
                </a:cubicBezTo>
                <a:cubicBezTo>
                  <a:pt x="14128" y="245425"/>
                  <a:pt x="26460" y="265333"/>
                  <a:pt x="31897" y="287079"/>
                </a:cubicBezTo>
                <a:cubicBezTo>
                  <a:pt x="35441" y="301256"/>
                  <a:pt x="38331" y="315613"/>
                  <a:pt x="42530" y="329610"/>
                </a:cubicBezTo>
                <a:cubicBezTo>
                  <a:pt x="48971" y="351080"/>
                  <a:pt x="59399" y="371425"/>
                  <a:pt x="63795" y="393405"/>
                </a:cubicBezTo>
                <a:lnTo>
                  <a:pt x="74428" y="446568"/>
                </a:lnTo>
                <a:cubicBezTo>
                  <a:pt x="70345" y="471062"/>
                  <a:pt x="66249" y="516090"/>
                  <a:pt x="53163" y="542261"/>
                </a:cubicBezTo>
                <a:cubicBezTo>
                  <a:pt x="50921" y="546744"/>
                  <a:pt x="46074" y="549349"/>
                  <a:pt x="42530" y="552893"/>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sp>
        <p:nvSpPr>
          <p:cNvPr id="848" name="847 Forma libre"/>
          <p:cNvSpPr/>
          <p:nvPr/>
        </p:nvSpPr>
        <p:spPr>
          <a:xfrm rot="10800000">
            <a:off x="9450599" y="2565424"/>
            <a:ext cx="55393" cy="122753"/>
          </a:xfrm>
          <a:custGeom>
            <a:avLst/>
            <a:gdLst>
              <a:gd name="connsiteX0" fmla="*/ 0 w 105021"/>
              <a:gd name="connsiteY0" fmla="*/ 0 h 531628"/>
              <a:gd name="connsiteX1" fmla="*/ 10632 w 105021"/>
              <a:gd name="connsiteY1" fmla="*/ 85060 h 531628"/>
              <a:gd name="connsiteX2" fmla="*/ 31898 w 105021"/>
              <a:gd name="connsiteY2" fmla="*/ 106325 h 531628"/>
              <a:gd name="connsiteX3" fmla="*/ 53163 w 105021"/>
              <a:gd name="connsiteY3" fmla="*/ 138223 h 531628"/>
              <a:gd name="connsiteX4" fmla="*/ 63795 w 105021"/>
              <a:gd name="connsiteY4" fmla="*/ 170121 h 531628"/>
              <a:gd name="connsiteX5" fmla="*/ 95693 w 105021"/>
              <a:gd name="connsiteY5" fmla="*/ 233916 h 531628"/>
              <a:gd name="connsiteX6" fmla="*/ 85060 w 105021"/>
              <a:gd name="connsiteY6" fmla="*/ 297711 h 531628"/>
              <a:gd name="connsiteX7" fmla="*/ 63795 w 105021"/>
              <a:gd name="connsiteY7" fmla="*/ 414670 h 531628"/>
              <a:gd name="connsiteX8" fmla="*/ 53163 w 105021"/>
              <a:gd name="connsiteY8" fmla="*/ 531628 h 5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 h="531628">
                <a:moveTo>
                  <a:pt x="0" y="0"/>
                </a:moveTo>
                <a:cubicBezTo>
                  <a:pt x="3544" y="28353"/>
                  <a:pt x="2421" y="57691"/>
                  <a:pt x="10632" y="85060"/>
                </a:cubicBezTo>
                <a:cubicBezTo>
                  <a:pt x="13513" y="94662"/>
                  <a:pt x="25636" y="98497"/>
                  <a:pt x="31898" y="106325"/>
                </a:cubicBezTo>
                <a:cubicBezTo>
                  <a:pt x="39881" y="116304"/>
                  <a:pt x="46075" y="127590"/>
                  <a:pt x="53163" y="138223"/>
                </a:cubicBezTo>
                <a:cubicBezTo>
                  <a:pt x="56707" y="148856"/>
                  <a:pt x="58783" y="160096"/>
                  <a:pt x="63795" y="170121"/>
                </a:cubicBezTo>
                <a:cubicBezTo>
                  <a:pt x="105021" y="252575"/>
                  <a:pt x="68964" y="153732"/>
                  <a:pt x="95693" y="233916"/>
                </a:cubicBezTo>
                <a:cubicBezTo>
                  <a:pt x="92149" y="255181"/>
                  <a:pt x="88109" y="276369"/>
                  <a:pt x="85060" y="297711"/>
                </a:cubicBezTo>
                <a:cubicBezTo>
                  <a:pt x="70031" y="402913"/>
                  <a:pt x="84644" y="352126"/>
                  <a:pt x="63795" y="414670"/>
                </a:cubicBezTo>
                <a:cubicBezTo>
                  <a:pt x="51158" y="503132"/>
                  <a:pt x="53163" y="464037"/>
                  <a:pt x="53163" y="531628"/>
                </a:cubicBezTo>
              </a:path>
            </a:pathLst>
          </a:cu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014">
              <a:ln w="76200">
                <a:solidFill>
                  <a:schemeClr val="tx1"/>
                </a:solidFill>
              </a:ln>
            </a:endParaRPr>
          </a:p>
        </p:txBody>
      </p:sp>
      <p:grpSp>
        <p:nvGrpSpPr>
          <p:cNvPr id="849" name="848 Grupo"/>
          <p:cNvGrpSpPr/>
          <p:nvPr/>
        </p:nvGrpSpPr>
        <p:grpSpPr>
          <a:xfrm>
            <a:off x="7263442" y="3032105"/>
            <a:ext cx="810845" cy="382192"/>
            <a:chOff x="3209915" y="1589056"/>
            <a:chExt cx="2714644" cy="1735421"/>
          </a:xfrm>
        </p:grpSpPr>
        <p:sp>
          <p:nvSpPr>
            <p:cNvPr id="850" name="849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26"/>
            </a:p>
          </p:txBody>
        </p:sp>
        <p:sp>
          <p:nvSpPr>
            <p:cNvPr id="851" name="850 CuadroTexto"/>
            <p:cNvSpPr txBox="1"/>
            <p:nvPr/>
          </p:nvSpPr>
          <p:spPr>
            <a:xfrm>
              <a:off x="3281353" y="1646287"/>
              <a:ext cx="2571768" cy="1678190"/>
            </a:xfrm>
            <a:prstGeom prst="rect">
              <a:avLst/>
            </a:prstGeom>
            <a:noFill/>
          </p:spPr>
          <p:txBody>
            <a:bodyPr wrap="square" rtlCol="0">
              <a:spAutoFit/>
            </a:bodyPr>
            <a:lstStyle/>
            <a:p>
              <a:pPr algn="ctr"/>
              <a:r>
                <a:rPr lang="es-MX" sz="901" b="1" dirty="0" err="1"/>
                <a:t>Acil</a:t>
              </a:r>
              <a:r>
                <a:rPr lang="es-MX" sz="901" b="1" dirty="0"/>
                <a:t> </a:t>
              </a:r>
              <a:r>
                <a:rPr lang="es-MX" sz="901" b="1" dirty="0" err="1"/>
                <a:t>Adenilato</a:t>
              </a:r>
              <a:r>
                <a:rPr lang="es-MX" sz="901" b="1" dirty="0"/>
                <a:t> </a:t>
              </a:r>
            </a:p>
          </p:txBody>
        </p:sp>
      </p:grpSp>
      <p:grpSp>
        <p:nvGrpSpPr>
          <p:cNvPr id="852" name="851 Grupo"/>
          <p:cNvGrpSpPr/>
          <p:nvPr/>
        </p:nvGrpSpPr>
        <p:grpSpPr>
          <a:xfrm>
            <a:off x="7022087" y="3353911"/>
            <a:ext cx="810845" cy="243565"/>
            <a:chOff x="3209915" y="1589056"/>
            <a:chExt cx="2714644" cy="1105957"/>
          </a:xfrm>
        </p:grpSpPr>
        <p:sp>
          <p:nvSpPr>
            <p:cNvPr id="853" name="852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26"/>
            </a:p>
          </p:txBody>
        </p:sp>
        <p:sp>
          <p:nvSpPr>
            <p:cNvPr id="854" name="853 CuadroTexto"/>
            <p:cNvSpPr txBox="1"/>
            <p:nvPr/>
          </p:nvSpPr>
          <p:spPr>
            <a:xfrm>
              <a:off x="3281353" y="1646287"/>
              <a:ext cx="2571768" cy="1048726"/>
            </a:xfrm>
            <a:prstGeom prst="rect">
              <a:avLst/>
            </a:prstGeom>
            <a:noFill/>
          </p:spPr>
          <p:txBody>
            <a:bodyPr wrap="square" rtlCol="0">
              <a:spAutoFit/>
            </a:bodyPr>
            <a:lstStyle/>
            <a:p>
              <a:pPr algn="ctr"/>
              <a:r>
                <a:rPr lang="es-MX" sz="901" b="1" dirty="0" err="1"/>
                <a:t>Acil</a:t>
              </a:r>
              <a:r>
                <a:rPr lang="es-MX" sz="901" b="1" dirty="0"/>
                <a:t> CoA </a:t>
              </a:r>
            </a:p>
          </p:txBody>
        </p:sp>
      </p:grpSp>
      <p:grpSp>
        <p:nvGrpSpPr>
          <p:cNvPr id="855" name="854 Grupo"/>
          <p:cNvGrpSpPr/>
          <p:nvPr/>
        </p:nvGrpSpPr>
        <p:grpSpPr>
          <a:xfrm>
            <a:off x="5734862" y="3388774"/>
            <a:ext cx="810845" cy="243565"/>
            <a:chOff x="3209915" y="1589056"/>
            <a:chExt cx="2714644" cy="1105957"/>
          </a:xfrm>
        </p:grpSpPr>
        <p:sp>
          <p:nvSpPr>
            <p:cNvPr id="856" name="855 Rectángulo redondeado"/>
            <p:cNvSpPr/>
            <p:nvPr/>
          </p:nvSpPr>
          <p:spPr>
            <a:xfrm>
              <a:off x="3209915" y="1589056"/>
              <a:ext cx="2714644" cy="107157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sz="1126"/>
            </a:p>
          </p:txBody>
        </p:sp>
        <p:sp>
          <p:nvSpPr>
            <p:cNvPr id="857" name="856 CuadroTexto"/>
            <p:cNvSpPr txBox="1"/>
            <p:nvPr/>
          </p:nvSpPr>
          <p:spPr>
            <a:xfrm>
              <a:off x="3281353" y="1646287"/>
              <a:ext cx="2571768" cy="104872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901" b="1" dirty="0"/>
                <a:t> </a:t>
              </a:r>
              <a:r>
                <a:rPr lang="es-MX" sz="901" b="1" dirty="0" err="1"/>
                <a:t>Carnitina</a:t>
              </a:r>
              <a:endParaRPr lang="es-MX" sz="901" b="1" dirty="0"/>
            </a:p>
          </p:txBody>
        </p:sp>
      </p:grpSp>
      <p:grpSp>
        <p:nvGrpSpPr>
          <p:cNvPr id="858" name="857 Grupo"/>
          <p:cNvGrpSpPr/>
          <p:nvPr/>
        </p:nvGrpSpPr>
        <p:grpSpPr>
          <a:xfrm>
            <a:off x="6901410" y="3836621"/>
            <a:ext cx="931522" cy="243565"/>
            <a:chOff x="3209915" y="1589056"/>
            <a:chExt cx="2714644" cy="1105957"/>
          </a:xfrm>
        </p:grpSpPr>
        <p:sp>
          <p:nvSpPr>
            <p:cNvPr id="859" name="858 Rectángulo redondeado"/>
            <p:cNvSpPr/>
            <p:nvPr/>
          </p:nvSpPr>
          <p:spPr>
            <a:xfrm>
              <a:off x="3209915" y="1589056"/>
              <a:ext cx="2714644" cy="107157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sz="1126"/>
            </a:p>
          </p:txBody>
        </p:sp>
        <p:sp>
          <p:nvSpPr>
            <p:cNvPr id="860" name="859 CuadroTexto"/>
            <p:cNvSpPr txBox="1"/>
            <p:nvPr/>
          </p:nvSpPr>
          <p:spPr>
            <a:xfrm>
              <a:off x="3281354" y="1646287"/>
              <a:ext cx="2571769" cy="104872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901" b="1" dirty="0"/>
                <a:t> </a:t>
              </a:r>
              <a:r>
                <a:rPr lang="es-MX" sz="901" b="1" dirty="0" err="1"/>
                <a:t>Acil-Carnitina</a:t>
              </a:r>
              <a:endParaRPr lang="es-MX" sz="901" b="1" dirty="0"/>
            </a:p>
          </p:txBody>
        </p:sp>
      </p:grpSp>
      <p:cxnSp>
        <p:nvCxnSpPr>
          <p:cNvPr id="862" name="861 Conector recto de flecha"/>
          <p:cNvCxnSpPr>
            <a:stCxn id="835" idx="3"/>
            <a:endCxn id="850" idx="1"/>
          </p:cNvCxnSpPr>
          <p:nvPr/>
        </p:nvCxnSpPr>
        <p:spPr>
          <a:xfrm>
            <a:off x="6552036" y="3150101"/>
            <a:ext cx="711406" cy="8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70" name="869 Conector curvado"/>
          <p:cNvCxnSpPr>
            <a:stCxn id="850" idx="3"/>
            <a:endCxn id="853" idx="3"/>
          </p:cNvCxnSpPr>
          <p:nvPr/>
        </p:nvCxnSpPr>
        <p:spPr>
          <a:xfrm flipH="1">
            <a:off x="7832932" y="3150101"/>
            <a:ext cx="241355" cy="321806"/>
          </a:xfrm>
          <a:prstGeom prst="curvedConnector3">
            <a:avLst>
              <a:gd name="adj1" fmla="val -136119"/>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74" name="873 Forma"/>
          <p:cNvCxnSpPr>
            <a:stCxn id="856" idx="3"/>
            <a:endCxn id="680" idx="0"/>
          </p:cNvCxnSpPr>
          <p:nvPr/>
        </p:nvCxnSpPr>
        <p:spPr>
          <a:xfrm>
            <a:off x="6545707" y="3506770"/>
            <a:ext cx="60339" cy="324488"/>
          </a:xfrm>
          <a:prstGeom prst="curvedConnector2">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76" name="875 Forma"/>
          <p:cNvCxnSpPr>
            <a:stCxn id="853" idx="1"/>
            <a:endCxn id="680" idx="0"/>
          </p:cNvCxnSpPr>
          <p:nvPr/>
        </p:nvCxnSpPr>
        <p:spPr>
          <a:xfrm rot="10800000" flipV="1">
            <a:off x="6606046" y="3471907"/>
            <a:ext cx="416042" cy="359351"/>
          </a:xfrm>
          <a:prstGeom prst="curvedConnector2">
            <a:avLst/>
          </a:prstGeom>
          <a:ln>
            <a:tailEnd type="arrow"/>
          </a:ln>
        </p:spPr>
        <p:style>
          <a:lnRef idx="3">
            <a:schemeClr val="accent5"/>
          </a:lnRef>
          <a:fillRef idx="0">
            <a:schemeClr val="accent5"/>
          </a:fillRef>
          <a:effectRef idx="2">
            <a:schemeClr val="accent5"/>
          </a:effectRef>
          <a:fontRef idx="minor">
            <a:schemeClr val="tx1"/>
          </a:fontRef>
        </p:style>
      </p:cxnSp>
      <p:sp>
        <p:nvSpPr>
          <p:cNvPr id="880" name="879 CuadroTexto"/>
          <p:cNvSpPr txBox="1"/>
          <p:nvPr/>
        </p:nvSpPr>
        <p:spPr>
          <a:xfrm>
            <a:off x="5660740" y="3911710"/>
            <a:ext cx="804516" cy="334835"/>
          </a:xfrm>
          <a:prstGeom prst="rect">
            <a:avLst/>
          </a:prstGeom>
          <a:noFill/>
        </p:spPr>
        <p:txBody>
          <a:bodyPr wrap="square" rtlCol="0">
            <a:spAutoFit/>
          </a:bodyPr>
          <a:lstStyle/>
          <a:p>
            <a:pPr algn="ctr"/>
            <a:r>
              <a:rPr lang="es-MX" sz="788" b="1" dirty="0" err="1"/>
              <a:t>Carnitina</a:t>
            </a:r>
            <a:r>
              <a:rPr lang="es-MX" sz="788" b="1" dirty="0"/>
              <a:t> </a:t>
            </a:r>
            <a:r>
              <a:rPr lang="es-MX" sz="788" b="1" dirty="0" err="1"/>
              <a:t>Acil</a:t>
            </a:r>
            <a:r>
              <a:rPr lang="es-MX" sz="788" b="1" dirty="0"/>
              <a:t> </a:t>
            </a:r>
            <a:r>
              <a:rPr lang="es-MX" sz="788" b="1" dirty="0" err="1"/>
              <a:t>Transferasa</a:t>
            </a:r>
            <a:r>
              <a:rPr lang="es-MX" sz="788" b="1" dirty="0"/>
              <a:t> I</a:t>
            </a:r>
          </a:p>
        </p:txBody>
      </p:sp>
      <p:sp>
        <p:nvSpPr>
          <p:cNvPr id="881" name="880 CuadroTexto"/>
          <p:cNvSpPr txBox="1"/>
          <p:nvPr/>
        </p:nvSpPr>
        <p:spPr>
          <a:xfrm>
            <a:off x="6183675" y="4836903"/>
            <a:ext cx="764290" cy="577338"/>
          </a:xfrm>
          <a:prstGeom prst="rect">
            <a:avLst/>
          </a:prstGeom>
          <a:noFill/>
        </p:spPr>
        <p:txBody>
          <a:bodyPr wrap="square" rtlCol="0">
            <a:spAutoFit/>
          </a:bodyPr>
          <a:lstStyle/>
          <a:p>
            <a:pPr algn="ctr"/>
            <a:r>
              <a:rPr lang="es-MX" sz="788" b="1" dirty="0"/>
              <a:t>Proteína Transportadora de </a:t>
            </a:r>
            <a:r>
              <a:rPr lang="es-MX" sz="788" b="1" dirty="0" err="1"/>
              <a:t>Carnitina</a:t>
            </a:r>
            <a:endParaRPr lang="es-MX" sz="788" b="1" dirty="0"/>
          </a:p>
        </p:txBody>
      </p:sp>
      <p:sp>
        <p:nvSpPr>
          <p:cNvPr id="882" name="881 CuadroTexto"/>
          <p:cNvSpPr txBox="1"/>
          <p:nvPr/>
        </p:nvSpPr>
        <p:spPr>
          <a:xfrm>
            <a:off x="8074286" y="4904316"/>
            <a:ext cx="804516" cy="334835"/>
          </a:xfrm>
          <a:prstGeom prst="rect">
            <a:avLst/>
          </a:prstGeom>
          <a:noFill/>
        </p:spPr>
        <p:txBody>
          <a:bodyPr wrap="square" rtlCol="0">
            <a:spAutoFit/>
          </a:bodyPr>
          <a:lstStyle/>
          <a:p>
            <a:pPr algn="ctr"/>
            <a:r>
              <a:rPr lang="es-MX" sz="788" b="1" dirty="0" err="1"/>
              <a:t>Carnitina</a:t>
            </a:r>
            <a:r>
              <a:rPr lang="es-MX" sz="788" b="1" dirty="0"/>
              <a:t> </a:t>
            </a:r>
            <a:r>
              <a:rPr lang="es-MX" sz="788" b="1" dirty="0" err="1"/>
              <a:t>Acil</a:t>
            </a:r>
            <a:r>
              <a:rPr lang="es-MX" sz="788" b="1" dirty="0"/>
              <a:t> </a:t>
            </a:r>
            <a:r>
              <a:rPr lang="es-MX" sz="788" b="1" dirty="0" err="1"/>
              <a:t>Transferasa</a:t>
            </a:r>
            <a:r>
              <a:rPr lang="es-MX" sz="788" b="1" dirty="0"/>
              <a:t> II</a:t>
            </a:r>
          </a:p>
        </p:txBody>
      </p:sp>
      <p:grpSp>
        <p:nvGrpSpPr>
          <p:cNvPr id="883" name="882 Grupo"/>
          <p:cNvGrpSpPr/>
          <p:nvPr/>
        </p:nvGrpSpPr>
        <p:grpSpPr>
          <a:xfrm>
            <a:off x="6458926" y="5485877"/>
            <a:ext cx="810845" cy="243565"/>
            <a:chOff x="3209915" y="1589056"/>
            <a:chExt cx="2714644" cy="1105957"/>
          </a:xfrm>
        </p:grpSpPr>
        <p:sp>
          <p:nvSpPr>
            <p:cNvPr id="884" name="883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26"/>
            </a:p>
          </p:txBody>
        </p:sp>
        <p:sp>
          <p:nvSpPr>
            <p:cNvPr id="885" name="884 CuadroTexto"/>
            <p:cNvSpPr txBox="1"/>
            <p:nvPr/>
          </p:nvSpPr>
          <p:spPr>
            <a:xfrm>
              <a:off x="3281353" y="1646287"/>
              <a:ext cx="2571768" cy="1048726"/>
            </a:xfrm>
            <a:prstGeom prst="rect">
              <a:avLst/>
            </a:prstGeom>
            <a:noFill/>
          </p:spPr>
          <p:txBody>
            <a:bodyPr wrap="square" rtlCol="0">
              <a:spAutoFit/>
            </a:bodyPr>
            <a:lstStyle/>
            <a:p>
              <a:pPr algn="ctr"/>
              <a:r>
                <a:rPr lang="es-MX" sz="901" b="1" dirty="0" err="1"/>
                <a:t>Acil</a:t>
              </a:r>
              <a:r>
                <a:rPr lang="es-MX" sz="901" b="1" dirty="0"/>
                <a:t> CoA </a:t>
              </a:r>
            </a:p>
          </p:txBody>
        </p:sp>
      </p:grpSp>
      <p:grpSp>
        <p:nvGrpSpPr>
          <p:cNvPr id="886" name="885 Grupo"/>
          <p:cNvGrpSpPr/>
          <p:nvPr/>
        </p:nvGrpSpPr>
        <p:grpSpPr>
          <a:xfrm>
            <a:off x="8275415" y="5480515"/>
            <a:ext cx="810845" cy="243565"/>
            <a:chOff x="3209915" y="1589056"/>
            <a:chExt cx="2714644" cy="1105957"/>
          </a:xfrm>
        </p:grpSpPr>
        <p:sp>
          <p:nvSpPr>
            <p:cNvPr id="887" name="886 Rectángulo redondeado"/>
            <p:cNvSpPr/>
            <p:nvPr/>
          </p:nvSpPr>
          <p:spPr>
            <a:xfrm>
              <a:off x="3209915" y="1589056"/>
              <a:ext cx="2714644" cy="107157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sz="1126"/>
            </a:p>
          </p:txBody>
        </p:sp>
        <p:sp>
          <p:nvSpPr>
            <p:cNvPr id="888" name="887 CuadroTexto"/>
            <p:cNvSpPr txBox="1"/>
            <p:nvPr/>
          </p:nvSpPr>
          <p:spPr>
            <a:xfrm>
              <a:off x="3281353" y="1646287"/>
              <a:ext cx="2571768" cy="104872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901" b="1" dirty="0"/>
                <a:t> </a:t>
              </a:r>
              <a:r>
                <a:rPr lang="es-MX" sz="901" b="1" dirty="0" err="1"/>
                <a:t>Carnitina</a:t>
              </a:r>
              <a:endParaRPr lang="es-MX" sz="901" b="1" dirty="0"/>
            </a:p>
          </p:txBody>
        </p:sp>
      </p:grpSp>
      <p:cxnSp>
        <p:nvCxnSpPr>
          <p:cNvPr id="891" name="890 Forma"/>
          <p:cNvCxnSpPr>
            <a:stCxn id="680" idx="0"/>
            <a:endCxn id="859" idx="0"/>
          </p:cNvCxnSpPr>
          <p:nvPr/>
        </p:nvCxnSpPr>
        <p:spPr>
          <a:xfrm rot="16200000" flipH="1">
            <a:off x="6983927" y="3453377"/>
            <a:ext cx="5363" cy="761125"/>
          </a:xfrm>
          <a:prstGeom prst="curvedConnector3">
            <a:avLst>
              <a:gd name="adj1" fmla="val -2400252"/>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05" name="904 Conector curvado"/>
          <p:cNvCxnSpPr>
            <a:stCxn id="763" idx="3"/>
            <a:endCxn id="884" idx="3"/>
          </p:cNvCxnSpPr>
          <p:nvPr/>
        </p:nvCxnSpPr>
        <p:spPr>
          <a:xfrm rot="5400000">
            <a:off x="7342991" y="5169809"/>
            <a:ext cx="360844" cy="507284"/>
          </a:xfrm>
          <a:prstGeom prst="curvedConnector2">
            <a:avLst/>
          </a:prstGeom>
          <a:ln>
            <a:tailEnd type="arrow"/>
          </a:ln>
        </p:spPr>
        <p:style>
          <a:lnRef idx="3">
            <a:schemeClr val="accent5"/>
          </a:lnRef>
          <a:fillRef idx="0">
            <a:schemeClr val="accent5"/>
          </a:fillRef>
          <a:effectRef idx="2">
            <a:schemeClr val="accent5"/>
          </a:effectRef>
          <a:fontRef idx="minor">
            <a:schemeClr val="tx1"/>
          </a:fontRef>
        </p:style>
      </p:cxnSp>
      <p:sp>
        <p:nvSpPr>
          <p:cNvPr id="921" name="920 CuadroTexto"/>
          <p:cNvSpPr txBox="1"/>
          <p:nvPr/>
        </p:nvSpPr>
        <p:spPr>
          <a:xfrm>
            <a:off x="5741192" y="6164353"/>
            <a:ext cx="1407902" cy="24840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l-GR" sz="1014" dirty="0">
                <a:ln>
                  <a:solidFill>
                    <a:schemeClr val="accent6">
                      <a:lumMod val="75000"/>
                    </a:schemeClr>
                  </a:solidFill>
                </a:ln>
              </a:rPr>
              <a:t>β</a:t>
            </a:r>
            <a:r>
              <a:rPr lang="es-MX" sz="1014" dirty="0">
                <a:ln>
                  <a:solidFill>
                    <a:schemeClr val="accent6">
                      <a:lumMod val="75000"/>
                    </a:schemeClr>
                  </a:solidFill>
                </a:ln>
              </a:rPr>
              <a:t>-Oxidación</a:t>
            </a:r>
          </a:p>
        </p:txBody>
      </p:sp>
      <p:grpSp>
        <p:nvGrpSpPr>
          <p:cNvPr id="922" name="921 Grupo"/>
          <p:cNvGrpSpPr/>
          <p:nvPr/>
        </p:nvGrpSpPr>
        <p:grpSpPr>
          <a:xfrm>
            <a:off x="7591578" y="6164353"/>
            <a:ext cx="1005644" cy="248401"/>
            <a:chOff x="3209915" y="1564705"/>
            <a:chExt cx="2714644" cy="1127915"/>
          </a:xfrm>
        </p:grpSpPr>
        <p:sp>
          <p:nvSpPr>
            <p:cNvPr id="923" name="922 Rectángulo redondeado"/>
            <p:cNvSpPr/>
            <p:nvPr/>
          </p:nvSpPr>
          <p:spPr>
            <a:xfrm>
              <a:off x="3209915" y="1589056"/>
              <a:ext cx="2714644" cy="107157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4"/>
            </a:p>
          </p:txBody>
        </p:sp>
        <p:sp>
          <p:nvSpPr>
            <p:cNvPr id="924" name="923 CuadroTexto"/>
            <p:cNvSpPr txBox="1"/>
            <p:nvPr/>
          </p:nvSpPr>
          <p:spPr>
            <a:xfrm>
              <a:off x="3281352" y="1564705"/>
              <a:ext cx="2571770" cy="1127915"/>
            </a:xfrm>
            <a:prstGeom prst="rect">
              <a:avLst/>
            </a:prstGeom>
            <a:noFill/>
          </p:spPr>
          <p:txBody>
            <a:bodyPr wrap="square" rtlCol="0">
              <a:spAutoFit/>
            </a:bodyPr>
            <a:lstStyle/>
            <a:p>
              <a:pPr algn="ctr"/>
              <a:r>
                <a:rPr lang="es-MX" sz="1014" b="1" dirty="0"/>
                <a:t>Acetil CoA</a:t>
              </a:r>
            </a:p>
          </p:txBody>
        </p:sp>
      </p:grpSp>
      <p:grpSp>
        <p:nvGrpSpPr>
          <p:cNvPr id="941" name="940 Grupo"/>
          <p:cNvGrpSpPr/>
          <p:nvPr/>
        </p:nvGrpSpPr>
        <p:grpSpPr>
          <a:xfrm>
            <a:off x="9079931" y="5842547"/>
            <a:ext cx="1070693" cy="925193"/>
            <a:chOff x="6138873" y="10375930"/>
            <a:chExt cx="1901472" cy="1643074"/>
          </a:xfrm>
        </p:grpSpPr>
        <p:sp>
          <p:nvSpPr>
            <p:cNvPr id="926" name="925 Elipse"/>
            <p:cNvSpPr/>
            <p:nvPr/>
          </p:nvSpPr>
          <p:spPr>
            <a:xfrm>
              <a:off x="6379726" y="10375930"/>
              <a:ext cx="1445118" cy="1643074"/>
            </a:xfrm>
            <a:prstGeom prst="ellipse">
              <a:avLst/>
            </a:prstGeom>
            <a:ln w="76200">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014"/>
            </a:p>
          </p:txBody>
        </p:sp>
        <p:sp>
          <p:nvSpPr>
            <p:cNvPr id="927" name="926 CuadroTexto"/>
            <p:cNvSpPr txBox="1"/>
            <p:nvPr/>
          </p:nvSpPr>
          <p:spPr>
            <a:xfrm>
              <a:off x="6138873" y="10786698"/>
              <a:ext cx="1901472" cy="441142"/>
            </a:xfrm>
            <a:prstGeom prst="rect">
              <a:avLst/>
            </a:prstGeom>
            <a:noFill/>
          </p:spPr>
          <p:txBody>
            <a:bodyPr wrap="square" rtlCol="0">
              <a:spAutoFit/>
            </a:bodyPr>
            <a:lstStyle/>
            <a:p>
              <a:pPr algn="ctr"/>
              <a:r>
                <a:rPr lang="es-MX" sz="1014" b="1" dirty="0"/>
                <a:t>Ciclo de Krebs</a:t>
              </a:r>
            </a:p>
          </p:txBody>
        </p:sp>
      </p:grpSp>
      <p:cxnSp>
        <p:nvCxnSpPr>
          <p:cNvPr id="902" name="901 Forma"/>
          <p:cNvCxnSpPr>
            <a:stCxn id="859" idx="2"/>
            <a:endCxn id="763" idx="3"/>
          </p:cNvCxnSpPr>
          <p:nvPr/>
        </p:nvCxnSpPr>
        <p:spPr>
          <a:xfrm rot="16200000" flipH="1">
            <a:off x="6986904" y="4452879"/>
            <a:ext cx="1170417" cy="409884"/>
          </a:xfrm>
          <a:prstGeom prst="curvedConnector3">
            <a:avLst>
              <a:gd name="adj1" fmla="val 105066"/>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33" name="932 Conector curvado"/>
          <p:cNvCxnSpPr>
            <a:stCxn id="884" idx="2"/>
            <a:endCxn id="921" idx="0"/>
          </p:cNvCxnSpPr>
          <p:nvPr/>
        </p:nvCxnSpPr>
        <p:spPr>
          <a:xfrm rot="5400000">
            <a:off x="6433504" y="5733508"/>
            <a:ext cx="442484" cy="419206"/>
          </a:xfrm>
          <a:prstGeom prst="curved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35" name="934 Conector curvado"/>
          <p:cNvCxnSpPr>
            <a:stCxn id="921" idx="3"/>
            <a:endCxn id="923" idx="1"/>
          </p:cNvCxnSpPr>
          <p:nvPr/>
        </p:nvCxnSpPr>
        <p:spPr>
          <a:xfrm flipV="1">
            <a:off x="7149094" y="6287712"/>
            <a:ext cx="442484" cy="842"/>
          </a:xfrm>
          <a:prstGeom prst="curved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37" name="936 Conector recto de flecha"/>
          <p:cNvCxnSpPr>
            <a:stCxn id="923" idx="3"/>
          </p:cNvCxnSpPr>
          <p:nvPr/>
        </p:nvCxnSpPr>
        <p:spPr>
          <a:xfrm flipV="1">
            <a:off x="8597222" y="6285030"/>
            <a:ext cx="603387" cy="268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40" name="939 Conector recto de flecha"/>
          <p:cNvCxnSpPr>
            <a:stCxn id="815" idx="2"/>
            <a:endCxn id="926" idx="0"/>
          </p:cNvCxnSpPr>
          <p:nvPr/>
        </p:nvCxnSpPr>
        <p:spPr>
          <a:xfrm rot="5400000">
            <a:off x="9341117" y="5560685"/>
            <a:ext cx="563161" cy="5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13" name="412 CuadroTexto"/>
          <p:cNvSpPr txBox="1"/>
          <p:nvPr/>
        </p:nvSpPr>
        <p:spPr>
          <a:xfrm>
            <a:off x="6103224" y="77223"/>
            <a:ext cx="4183481" cy="335028"/>
          </a:xfrm>
          <a:prstGeom prst="rect">
            <a:avLst/>
          </a:prstGeom>
          <a:solidFill>
            <a:schemeClr val="accent5">
              <a:lumMod val="75000"/>
            </a:schemeClr>
          </a:solid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MX" sz="1577" b="1" spc="84" dirty="0">
                <a:ln w="11430"/>
                <a:solidFill>
                  <a:srgbClr val="F8F8F8"/>
                </a:solidFill>
                <a:effectLst>
                  <a:outerShdw blurRad="25400" algn="tl" rotWithShape="0">
                    <a:srgbClr val="000000">
                      <a:alpha val="43000"/>
                    </a:srgbClr>
                  </a:outerShdw>
                </a:effectLst>
              </a:rPr>
              <a:t>Degradación de Ácidos Grasos</a:t>
            </a:r>
          </a:p>
        </p:txBody>
      </p:sp>
      <p:sp>
        <p:nvSpPr>
          <p:cNvPr id="411" name="CuadroTexto 410"/>
          <p:cNvSpPr txBox="1"/>
          <p:nvPr/>
        </p:nvSpPr>
        <p:spPr>
          <a:xfrm>
            <a:off x="364635" y="162376"/>
            <a:ext cx="3927764" cy="400110"/>
          </a:xfrm>
          <a:prstGeom prst="rect">
            <a:avLst/>
          </a:prstGeom>
          <a:noFill/>
        </p:spPr>
        <p:txBody>
          <a:bodyPr wrap="square" rtlCol="0">
            <a:spAutoFit/>
          </a:bodyPr>
          <a:lstStyle/>
          <a:p>
            <a:r>
              <a:rPr lang="es-MX" sz="2000" b="1" dirty="0" smtClean="0">
                <a:latin typeface="Arial" panose="020B0604020202020204" pitchFamily="34" charset="0"/>
                <a:cs typeface="Arial" panose="020B0604020202020204" pitchFamily="34" charset="0"/>
              </a:rPr>
              <a:t>Metabolismo</a:t>
            </a:r>
            <a:endParaRPr lang="es-MX"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CuadroTexto 1"/>
              <p:cNvSpPr txBox="1"/>
              <p:nvPr/>
            </p:nvSpPr>
            <p:spPr>
              <a:xfrm>
                <a:off x="364635" y="636320"/>
                <a:ext cx="3898764" cy="3693319"/>
              </a:xfrm>
              <a:prstGeom prst="rect">
                <a:avLst/>
              </a:prstGeom>
              <a:noFill/>
            </p:spPr>
            <p:txBody>
              <a:bodyPr wrap="square" rtlCol="0">
                <a:spAutoFit/>
              </a:bodyPr>
              <a:lstStyle/>
              <a:p>
                <a:pPr algn="just"/>
                <a:r>
                  <a:rPr lang="es-MX" dirty="0" smtClean="0"/>
                  <a:t>Después de la absorción por el epitelio el siguiente paso es el metabolismo en las células.</a:t>
                </a:r>
              </a:p>
              <a:p>
                <a:pPr algn="just"/>
                <a:r>
                  <a:rPr lang="es-MX" dirty="0" smtClean="0"/>
                  <a:t>De acuerdo a Jasiel &amp; Ismael (2014) este es un esquema general del metabolismo, los ácidos grasos libres se van a </a:t>
                </a:r>
                <a14:m>
                  <m:oMath xmlns:m="http://schemas.openxmlformats.org/officeDocument/2006/math">
                    <m:r>
                      <a:rPr lang="es-MX" i="1" smtClean="0">
                        <a:latin typeface="Cambria Math" panose="02040503050406030204" pitchFamily="18" charset="0"/>
                        <a:ea typeface="Cambria Math" panose="02040503050406030204" pitchFamily="18" charset="0"/>
                      </a:rPr>
                      <m:t>𝛽</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𝑜𝑥𝑖𝑑𝑎𝑐𝑖</m:t>
                    </m:r>
                    <m:r>
                      <a:rPr lang="es-MX" b="0" i="1" smtClean="0">
                        <a:latin typeface="Cambria Math" panose="02040503050406030204" pitchFamily="18" charset="0"/>
                        <a:ea typeface="Cambria Math" panose="02040503050406030204" pitchFamily="18" charset="0"/>
                      </a:rPr>
                      <m:t>ó</m:t>
                    </m:r>
                    <m:r>
                      <a:rPr lang="es-MX" b="0" i="1" smtClean="0">
                        <a:latin typeface="Cambria Math" panose="02040503050406030204" pitchFamily="18" charset="0"/>
                        <a:ea typeface="Cambria Math" panose="02040503050406030204" pitchFamily="18" charset="0"/>
                      </a:rPr>
                      <m:t>𝑛</m:t>
                    </m:r>
                  </m:oMath>
                </a14:m>
                <a:r>
                  <a:rPr lang="es-MX" dirty="0" smtClean="0"/>
                  <a:t> en la matriz mitocondrial, previo a ello se activan y son transportados hasta la matriz mitocondrial, mientras que el glicerol se transforma en Dihidroxiacetona que posteriormente se convertirá en Piruvato.</a:t>
                </a:r>
                <a:endParaRPr lang="es-MX"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64635" y="636320"/>
                <a:ext cx="3898764" cy="3693319"/>
              </a:xfrm>
              <a:prstGeom prst="rect">
                <a:avLst/>
              </a:prstGeom>
              <a:blipFill rotWithShape="0">
                <a:blip r:embed="rId2"/>
                <a:stretch>
                  <a:fillRect l="-1408" t="-825" r="-1252" b="-1650"/>
                </a:stretch>
              </a:blipFill>
            </p:spPr>
            <p:txBody>
              <a:bodyPr/>
              <a:lstStyle/>
              <a:p>
                <a:r>
                  <a:rPr lang="es-MX">
                    <a:noFill/>
                  </a:rPr>
                  <a:t> </a:t>
                </a:r>
              </a:p>
            </p:txBody>
          </p:sp>
        </mc:Fallback>
      </mc:AlternateContent>
      <p:sp>
        <p:nvSpPr>
          <p:cNvPr id="3" name="Elipse 2"/>
          <p:cNvSpPr/>
          <p:nvPr/>
        </p:nvSpPr>
        <p:spPr>
          <a:xfrm>
            <a:off x="8435693" y="3083304"/>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1</a:t>
            </a:r>
            <a:endParaRPr lang="es-MX" dirty="0"/>
          </a:p>
        </p:txBody>
      </p:sp>
      <p:sp>
        <p:nvSpPr>
          <p:cNvPr id="414" name="Elipse 413"/>
          <p:cNvSpPr/>
          <p:nvPr/>
        </p:nvSpPr>
        <p:spPr>
          <a:xfrm>
            <a:off x="5950031" y="3754957"/>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2</a:t>
            </a:r>
            <a:endParaRPr lang="es-MX" dirty="0"/>
          </a:p>
        </p:txBody>
      </p:sp>
      <p:sp>
        <p:nvSpPr>
          <p:cNvPr id="415" name="Elipse 414"/>
          <p:cNvSpPr/>
          <p:nvPr/>
        </p:nvSpPr>
        <p:spPr>
          <a:xfrm>
            <a:off x="6142508" y="5811829"/>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3</a:t>
            </a:r>
            <a:endParaRPr lang="es-MX" dirty="0"/>
          </a:p>
        </p:txBody>
      </p:sp>
      <p:sp>
        <p:nvSpPr>
          <p:cNvPr id="416" name="Elipse 415"/>
          <p:cNvSpPr/>
          <p:nvPr/>
        </p:nvSpPr>
        <p:spPr>
          <a:xfrm>
            <a:off x="8988437" y="5889052"/>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4</a:t>
            </a:r>
            <a:endParaRPr lang="es-MX" dirty="0"/>
          </a:p>
        </p:txBody>
      </p:sp>
      <p:sp>
        <p:nvSpPr>
          <p:cNvPr id="417" name="Elipse 416"/>
          <p:cNvSpPr/>
          <p:nvPr/>
        </p:nvSpPr>
        <p:spPr>
          <a:xfrm>
            <a:off x="10148649" y="1265068"/>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5</a:t>
            </a:r>
            <a:endParaRPr lang="es-MX" dirty="0"/>
          </a:p>
        </p:txBody>
      </p:sp>
      <p:sp>
        <p:nvSpPr>
          <p:cNvPr id="418" name="Elipse 417"/>
          <p:cNvSpPr/>
          <p:nvPr/>
        </p:nvSpPr>
        <p:spPr>
          <a:xfrm>
            <a:off x="9699178" y="3351945"/>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6</a:t>
            </a:r>
            <a:endParaRPr lang="es-MX" dirty="0"/>
          </a:p>
        </p:txBody>
      </p:sp>
      <p:sp>
        <p:nvSpPr>
          <p:cNvPr id="928" name="CuadroTexto 927"/>
          <p:cNvSpPr txBox="1"/>
          <p:nvPr/>
        </p:nvSpPr>
        <p:spPr>
          <a:xfrm>
            <a:off x="125918" y="6412754"/>
            <a:ext cx="4779818" cy="415498"/>
          </a:xfrm>
          <a:prstGeom prst="rect">
            <a:avLst/>
          </a:prstGeom>
          <a:noFill/>
        </p:spPr>
        <p:txBody>
          <a:bodyPr wrap="square" rtlCol="0">
            <a:spAutoFit/>
          </a:bodyPr>
          <a:lstStyle/>
          <a:p>
            <a:r>
              <a:rPr lang="es-MX" sz="1050" dirty="0" err="1" smtClean="0"/>
              <a:t>Fuente:https</a:t>
            </a:r>
            <a:r>
              <a:rPr lang="es-MX" sz="1050" dirty="0" smtClean="0"/>
              <a:t>://onedrive.live.com/</a:t>
            </a:r>
            <a:r>
              <a:rPr lang="es-MX" sz="1050" dirty="0" err="1" smtClean="0"/>
              <a:t>view.aspx?resid</a:t>
            </a:r>
            <a:r>
              <a:rPr lang="es-MX" sz="1050" dirty="0" smtClean="0"/>
              <a:t>=D8BA4FA0C1BCEFB9%21317&amp;ithint=file%2Cpptx&amp;app=</a:t>
            </a:r>
            <a:r>
              <a:rPr lang="es-MX" sz="1050" dirty="0" err="1" smtClean="0"/>
              <a:t>PowerPoint&amp;authkey</a:t>
            </a:r>
            <a:r>
              <a:rPr lang="es-MX" sz="1050" dirty="0" smtClean="0"/>
              <a:t>=%21APmf9TXaaaJVIQg</a:t>
            </a:r>
            <a:endParaRPr lang="es-MX" sz="1050" dirty="0"/>
          </a:p>
        </p:txBody>
      </p:sp>
    </p:spTree>
    <p:extLst>
      <p:ext uri="{BB962C8B-B14F-4D97-AF65-F5344CB8AC3E}">
        <p14:creationId xmlns:p14="http://schemas.microsoft.com/office/powerpoint/2010/main" val="186759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p:nvPr/>
        </p:nvPicPr>
        <p:blipFill>
          <a:blip r:embed="rId2">
            <a:extLst>
              <a:ext uri="{28A0092B-C50C-407E-A947-70E740481C1C}">
                <a14:useLocalDpi xmlns:a14="http://schemas.microsoft.com/office/drawing/2010/main" val="0"/>
              </a:ext>
            </a:extLst>
          </a:blip>
          <a:stretch>
            <a:fillRect/>
          </a:stretch>
        </p:blipFill>
        <p:spPr>
          <a:xfrm>
            <a:off x="1046018" y="290945"/>
            <a:ext cx="10099964" cy="2576946"/>
          </a:xfrm>
          <a:prstGeom prst="rect">
            <a:avLst/>
          </a:prstGeom>
        </p:spPr>
      </p:pic>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8416637" y="2867892"/>
            <a:ext cx="2729346" cy="2473036"/>
          </a:xfrm>
          <a:prstGeom prst="rect">
            <a:avLst/>
          </a:prstGeom>
        </p:spPr>
      </p:pic>
      <p:pic>
        <p:nvPicPr>
          <p:cNvPr id="14" name="Imagen 13"/>
          <p:cNvPicPr/>
          <p:nvPr/>
        </p:nvPicPr>
        <p:blipFill>
          <a:blip r:embed="rId4">
            <a:extLst>
              <a:ext uri="{28A0092B-C50C-407E-A947-70E740481C1C}">
                <a14:useLocalDpi xmlns:a14="http://schemas.microsoft.com/office/drawing/2010/main" val="0"/>
              </a:ext>
            </a:extLst>
          </a:blip>
          <a:stretch>
            <a:fillRect/>
          </a:stretch>
        </p:blipFill>
        <p:spPr>
          <a:xfrm>
            <a:off x="5135923" y="3865418"/>
            <a:ext cx="1920153" cy="2447925"/>
          </a:xfrm>
          <a:prstGeom prst="rect">
            <a:avLst/>
          </a:prstGeom>
        </p:spPr>
      </p:pic>
      <p:cxnSp>
        <p:nvCxnSpPr>
          <p:cNvPr id="16" name="Conector recto de flecha 15"/>
          <p:cNvCxnSpPr>
            <a:endCxn id="14" idx="0"/>
          </p:cNvCxnSpPr>
          <p:nvPr/>
        </p:nvCxnSpPr>
        <p:spPr>
          <a:xfrm>
            <a:off x="5465618" y="2867891"/>
            <a:ext cx="630382" cy="997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6857296" y="2867891"/>
            <a:ext cx="831977" cy="997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a:off x="6470425" y="2867891"/>
            <a:ext cx="46380" cy="997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7077034" y="3948547"/>
            <a:ext cx="1339603" cy="1140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0349345" y="4104410"/>
            <a:ext cx="0" cy="1714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8104909" y="5818909"/>
            <a:ext cx="22444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flipV="1">
            <a:off x="7066556" y="4104411"/>
            <a:ext cx="1038353" cy="171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2388183" y="672613"/>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1</a:t>
            </a:r>
            <a:endParaRPr lang="es-MX" dirty="0"/>
          </a:p>
        </p:txBody>
      </p:sp>
      <p:sp>
        <p:nvSpPr>
          <p:cNvPr id="41" name="Elipse 40"/>
          <p:cNvSpPr/>
          <p:nvPr/>
        </p:nvSpPr>
        <p:spPr>
          <a:xfrm>
            <a:off x="4057656" y="290944"/>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2</a:t>
            </a:r>
            <a:endParaRPr lang="es-MX" dirty="0"/>
          </a:p>
        </p:txBody>
      </p:sp>
      <p:sp>
        <p:nvSpPr>
          <p:cNvPr id="42" name="Elipse 41"/>
          <p:cNvSpPr/>
          <p:nvPr/>
        </p:nvSpPr>
        <p:spPr>
          <a:xfrm>
            <a:off x="6770332" y="383340"/>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3</a:t>
            </a:r>
            <a:endParaRPr lang="es-MX" dirty="0"/>
          </a:p>
        </p:txBody>
      </p:sp>
      <p:sp>
        <p:nvSpPr>
          <p:cNvPr id="43" name="Elipse 42"/>
          <p:cNvSpPr/>
          <p:nvPr/>
        </p:nvSpPr>
        <p:spPr>
          <a:xfrm>
            <a:off x="6274722" y="3865418"/>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4</a:t>
            </a:r>
            <a:endParaRPr lang="es-MX" dirty="0"/>
          </a:p>
        </p:txBody>
      </p:sp>
      <p:sp>
        <p:nvSpPr>
          <p:cNvPr id="44" name="Elipse 43"/>
          <p:cNvSpPr/>
          <p:nvPr/>
        </p:nvSpPr>
        <p:spPr>
          <a:xfrm>
            <a:off x="8926321" y="290943"/>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5</a:t>
            </a:r>
            <a:endParaRPr lang="es-MX" dirty="0"/>
          </a:p>
        </p:txBody>
      </p:sp>
      <p:sp>
        <p:nvSpPr>
          <p:cNvPr id="45" name="Elipse 44"/>
          <p:cNvSpPr/>
          <p:nvPr/>
        </p:nvSpPr>
        <p:spPr>
          <a:xfrm>
            <a:off x="10819466" y="1025234"/>
            <a:ext cx="217678" cy="18479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6</a:t>
            </a:r>
            <a:endParaRPr lang="es-MX" dirty="0"/>
          </a:p>
        </p:txBody>
      </p:sp>
      <p:sp>
        <p:nvSpPr>
          <p:cNvPr id="46" name="CuadroTexto 45"/>
          <p:cNvSpPr txBox="1"/>
          <p:nvPr/>
        </p:nvSpPr>
        <p:spPr>
          <a:xfrm>
            <a:off x="0" y="6254280"/>
            <a:ext cx="12192000" cy="646331"/>
          </a:xfrm>
          <a:prstGeom prst="rect">
            <a:avLst/>
          </a:prstGeom>
          <a:noFill/>
        </p:spPr>
        <p:txBody>
          <a:bodyPr wrap="square" rtlCol="0">
            <a:spAutoFit/>
          </a:bodyPr>
          <a:lstStyle/>
          <a:p>
            <a:pPr algn="just"/>
            <a:r>
              <a:rPr lang="es-MX" dirty="0" smtClean="0"/>
              <a:t>Tabla de la lista de enzimas de las diferentes vías Metabólicas: *Reemplaza a la primera enzima de la B-Oxidación; ** es intermedia entre la primera y la segunda enzima de la B-Oxidación, estas enzimas son excepciones para los insaturados.</a:t>
            </a:r>
            <a:endParaRPr lang="es-MX" dirty="0"/>
          </a:p>
        </p:txBody>
      </p:sp>
    </p:spTree>
    <p:extLst>
      <p:ext uri="{BB962C8B-B14F-4D97-AF65-F5344CB8AC3E}">
        <p14:creationId xmlns:p14="http://schemas.microsoft.com/office/powerpoint/2010/main" val="286588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1276</TotalTime>
  <Words>2840</Words>
  <Application>Microsoft Office PowerPoint</Application>
  <PresentationFormat>Personalizado</PresentationFormat>
  <Paragraphs>267</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jero</cp:lastModifiedBy>
  <cp:revision>43</cp:revision>
  <dcterms:created xsi:type="dcterms:W3CDTF">2014-10-18T03:06:02Z</dcterms:created>
  <dcterms:modified xsi:type="dcterms:W3CDTF">2014-10-18T17:27:38Z</dcterms:modified>
</cp:coreProperties>
</file>